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25" roundtripDataSignature="AMtx7mhqFwbXvWp/eaX6SB3NaKsnz3g+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weanimalsmedia.or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urworldindata.org/environmental-impacts-of-food" TargetMode="External"/><Relationship Id="rId3" Type="http://schemas.openxmlformats.org/officeDocument/2006/relationships/hyperlink" Target="https://www.science.org/doi/10.1126/science.aba7357" TargetMode="External"/><Relationship Id="rId4" Type="http://schemas.openxmlformats.org/officeDocument/2006/relationships/hyperlink" Target="https://www.umweltbundesamt.de/daten/klima/treibhausgas-emissionen-in-deutschland#emissionsentwicklung" TargetMode="External"/><Relationship Id="rId5" Type="http://schemas.openxmlformats.org/officeDocument/2006/relationships/hyperlink" Target="https://www.umweltbundesamt.de/presse/pressemitteilungen/treibhausgasemissionen-stiegen-2021-um-45-prozent" TargetMode="External"/><Relationship Id="rId6" Type="http://schemas.openxmlformats.org/officeDocument/2006/relationships/hyperlink" Target="https://www.bmel.de/SharedDocs/Downloads/DE/_Ministerium/Beiraete/agrarpolitik/Klimaschutzgutachten_2016.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pps.who.int/iris/bitstream/handle/10665/44812/9789241503181_eng.pdf;jsessionid=1BDF41321A266C97BFE4A76C76F3F351?sequence=1%C2%A0" TargetMode="External"/><Relationship Id="rId3" Type="http://schemas.openxmlformats.org/officeDocument/2006/relationships/hyperlink" Target="https://www.bundestag.de/resource/blob/916426/a079dc9c2f39dcaa1929df3fb12a1390/01-Stellungnahme-Prof-Dr-Mathias-Pletz-data.pdf" TargetMode="External"/><Relationship Id="rId4" Type="http://schemas.openxmlformats.org/officeDocument/2006/relationships/hyperlink" Target="https://www.fao.org/3/bp285e/bp285e.pdf" TargetMode="External"/><Relationship Id="rId5" Type="http://schemas.openxmlformats.org/officeDocument/2006/relationships/hyperlink" Target="https://www.zdf.de/nachrichten/panorama/corona-toennies-ausbruch-ein-jahr-danach-100.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oell.de/de/fleischatlas" TargetMode="External"/><Relationship Id="rId3" Type="http://schemas.openxmlformats.org/officeDocument/2006/relationships/hyperlink" Target="https://www.oeko.de/fileadmin/oekodoc/Planetary_Health_Diet_-Landwirtschaft.pdf" TargetMode="External"/><Relationship Id="rId4" Type="http://schemas.openxmlformats.org/officeDocument/2006/relationships/hyperlink" Target="https://www.oeko.de/fileadmin/oekodoc/Planetary_Health_Diet_-Landwirtschaft.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oell.de/de/fleischatlas" TargetMode="External"/><Relationship Id="rId3" Type="http://schemas.openxmlformats.org/officeDocument/2006/relationships/hyperlink" Target="https://www.oeko.de/fileadmin/oekodoc/Planetary_Health_Diet_-Landwirtschaft.pdf" TargetMode="External"/><Relationship Id="rId4" Type="http://schemas.openxmlformats.org/officeDocument/2006/relationships/hyperlink" Target="https://www.oeko.de/fileadmin/oekodoc/Planetary_Health_Diet_-Landwirtschaft.pdf"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cmconference.org/img/CambridgeDeclarationOnConsciousness.pdf" TargetMode="External"/><Relationship Id="rId3" Type="http://schemas.openxmlformats.org/officeDocument/2006/relationships/hyperlink" Target="https://www.lse.ac.uk/News/Latest-news-from-LSE/2021/k-November-21/Octopuses-crabs-and-lobsters-welfare-protection%C2%A0"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bei.tiho-hannover.de/praeri/uploads/report/Abschlussbericht_komplett_2020_06_30_korr_2020_10_22.pdf%C2%A0" TargetMode="External"/><Relationship Id="rId3" Type="http://schemas.openxmlformats.org/officeDocument/2006/relationships/hyperlink" Target="https://oeko-feldtage.de/wp-content/uploads/2017/07/Krieger_Tiergesundheit_Milchviehbetriebe.pdf%C2%A0" TargetMode="External"/><Relationship Id="rId4" Type="http://schemas.openxmlformats.org/officeDocument/2006/relationships/hyperlink" Target="https://www.frontiersin.org/articles/10.3389/fvets.2020.00129/full%C2%A0" TargetMode="External"/><Relationship Id="rId5" Type="http://schemas.openxmlformats.org/officeDocument/2006/relationships/hyperlink" Target="https://foodwatch.org/fileadmin/-DE/Themen/Tierhaltung/Dokumente/2023-01-17_Tiergesundheit_Report.pdf%C2%A0" TargetMode="External"/><Relationship Id="rId6" Type="http://schemas.openxmlformats.org/officeDocument/2006/relationships/hyperlink" Target="https://www.tiho-hannover.de/universitaet/aktuelles-veroeffentlichungen/pressemitteilungen/detail/untersuchungen-an-verendeten-getoeteten-schweinen-in-verarbeitungsbetrieben-fuer-tierische-nebenprodukt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mos-elibrary.de/10.5771/9783748934943/strafrechtliche-verfolgung-von-tierschutzkriminalitaet-in-der-landwirtschaft%C2%A0" TargetMode="External"/><Relationship Id="rId3" Type="http://schemas.openxmlformats.org/officeDocument/2006/relationships/hyperlink" Target="https://dserver.bundestag.de/btd/19/031/1903195.pdf" TargetMode="External"/><Relationship Id="rId4" Type="http://schemas.openxmlformats.org/officeDocument/2006/relationships/hyperlink" Target="https://www.nomos-elibrary.de/10.5771/9783748934943/strafrechtliche-verfolgung-von-tierschutzkriminalitaet-in-der-landwirtschaft" TargetMode="External"/><Relationship Id="rId5" Type="http://schemas.openxmlformats.org/officeDocument/2006/relationships/hyperlink" Target="https://www.nomos-elibrary.de/10.5771/9783748928478/reform-des-tierschutzrecht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mos-elibrary.de/10.5771/9783748934943/strafrechtliche-verfolgung-von-tierschutzkriminalitaet-in-der-landwirtschaft%C2%A0" TargetMode="External"/><Relationship Id="rId3" Type="http://schemas.openxmlformats.org/officeDocument/2006/relationships/hyperlink" Target="https://dserver.bundestag.de/btd/19/031/1903195.pdf" TargetMode="External"/><Relationship Id="rId4" Type="http://schemas.openxmlformats.org/officeDocument/2006/relationships/hyperlink" Target="https://www.nomos-elibrary.de/10.5771/9783748934943/strafrechtliche-verfolgung-von-tierschutzkriminalitaet-in-der-landwirtschaft" TargetMode="External"/><Relationship Id="rId5" Type="http://schemas.openxmlformats.org/officeDocument/2006/relationships/hyperlink" Target="https://www.nomos-elibrary.de/10.5771/9783748928478/reform-des-tierschutzrecht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o.org/faostat/en/#home"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Begrüßung der Gäste </a:t>
            </a:r>
            <a:endParaRPr/>
          </a:p>
          <a:p>
            <a:pPr indent="0" lvl="0" marL="0" rtl="0" algn="l">
              <a:spcBef>
                <a:spcPts val="0"/>
              </a:spcBef>
              <a:spcAft>
                <a:spcPts val="0"/>
              </a:spcAft>
              <a:buNone/>
            </a:pPr>
            <a:r>
              <a:rPr lang="en-US"/>
              <a:t>Selbstvorstellung – wer ist Zoe Mayer? </a:t>
            </a:r>
            <a:endParaRPr/>
          </a:p>
          <a:p>
            <a:pPr indent="0" lvl="0" marL="0" rtl="0" algn="l">
              <a:spcBef>
                <a:spcPts val="0"/>
              </a:spcBef>
              <a:spcAft>
                <a:spcPts val="0"/>
              </a:spcAft>
              <a:buNone/>
            </a:pPr>
            <a:r>
              <a:rPr lang="en-US"/>
              <a:t>kurzer Themen- bzw. Ablauf-Überblick - wann dürfen Fragen gestellt werden? Wann Diskussion?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Shoutout an "We Animals Media" für lizenzfreie Bilder zur Visualisierung der Themen und Folien: </a:t>
            </a:r>
            <a:r>
              <a:rPr lang="en-US" u="sng">
                <a:solidFill>
                  <a:schemeClr val="hlink"/>
                </a:solidFill>
                <a:hlinkClick r:id="rId2"/>
              </a:rPr>
              <a:t>https://stock.weanimalsmedia.org/</a:t>
            </a:r>
            <a:endParaRPr/>
          </a:p>
          <a:p>
            <a:pPr indent="0" lvl="0" marL="0" rtl="0" algn="l">
              <a:spcBef>
                <a:spcPts val="0"/>
              </a:spcBef>
              <a:spcAft>
                <a:spcPts val="0"/>
              </a:spcAft>
              <a:buNone/>
            </a:pPr>
            <a:r>
              <a:t/>
            </a:r>
            <a:endParaRPr/>
          </a:p>
        </p:txBody>
      </p:sp>
      <p:sp>
        <p:nvSpPr>
          <p:cNvPr id="146" name="Google Shape;14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Treibhausgas-Emissionen</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Global: laut der UNO-Welternährungsorganisation FAO verursacht die Nutztierhaltung 14,5 Prozent der Treibhausgasemissionen. Die Lebensmittelproduktion insg. macht über ein Viertel (26 %) der weltweiten Treibhausgasemissionen aus (</a:t>
            </a:r>
            <a:r>
              <a:rPr lang="en-US" u="sng">
                <a:solidFill>
                  <a:schemeClr val="hlink"/>
                </a:solidFill>
                <a:hlinkClick r:id="rId2"/>
              </a:rPr>
              <a:t>https://ourworldindata.org/environmental-impacts-of-food</a:t>
            </a:r>
            <a:r>
              <a:rPr lang="en-US"/>
              <a:t>). Damit klimaschädlicher als der gesamte Verkehrssektor mit 15 Prozent.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Die Klimawirkung von Landwirtschaft und Ernährung ist so groß, dass dieser Sektor bei gegenwärtigem Trend von alleine die Treibhausgasbudgets zum Erreichen der Paris-Ziele sprengen kann, wie Ende 2020 diese, in Science veröffentlichte, Studie zeigt: </a:t>
            </a: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https://www.science.org/doi/10.1126/science.aba7357</a:t>
            </a:r>
            <a:r>
              <a:rPr lang="en-US" sz="1200" u="none">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Clark et al. zeigen, dass selbst wenn die Emissionen aus fossilen Brennstoffen sofort eliminiert würden, allein die Emissionen aus dem globalen Ernährungssystem es unmöglich machen, die Erwärmung auf 1,5 °C zu begrenzen, und es sogar schwierig wäre, das 2 °C-Ziel zu erreichen.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 Der Anteil der THG-Emissionen aus der Landwirtschaft (in CO2äq) liegt mit zwischen 55 Mio. t bis 61 Mio. t zwischen 7% und 9% an den deutschen Gesamtemissionen (</a:t>
            </a:r>
            <a:r>
              <a:rPr lang="en-US" u="sng">
                <a:solidFill>
                  <a:schemeClr val="hlink"/>
                </a:solidFill>
                <a:hlinkClick r:id="rId4"/>
              </a:rPr>
              <a:t>https://www.umweltbundesamt.de/daten/klima/treibhausgas-emissionen-in-deutschland#emissionsentwicklung</a:t>
            </a:r>
            <a:r>
              <a:rPr lang="en-US"/>
              <a:t> &amp; </a:t>
            </a:r>
            <a:r>
              <a:rPr lang="en-US" u="sng">
                <a:solidFill>
                  <a:schemeClr val="hlink"/>
                </a:solidFill>
                <a:hlinkClick r:id="rId5"/>
              </a:rPr>
              <a:t>https://www.umweltbundesamt.de/presse/pressemitteilungen/treibhausgasemissionen-stiegen-2021-um-45-prozent</a:t>
            </a:r>
            <a:r>
              <a:rPr lang="en-US"/>
              <a:t>). </a:t>
            </a:r>
            <a:endParaRPr/>
          </a:p>
          <a:p>
            <a:pPr indent="0" lvl="0" marL="0" rtl="0" algn="l">
              <a:spcBef>
                <a:spcPts val="0"/>
              </a:spcBef>
              <a:spcAft>
                <a:spcPts val="0"/>
              </a:spcAft>
              <a:buNone/>
            </a:pPr>
            <a:r>
              <a:rPr lang="en-US"/>
              <a:t>Im Sektor Landwirtschaft selbst werden v.a. die Emissionen gezählt, die bei Verdauung der Rinder und Schafe (Methan), bei der Lagerung von Gülle (Methan und Lachgas) sowie bei der Düngung von Böden (Lachgas) freigesetzt werden. </a:t>
            </a:r>
            <a:endParaRPr/>
          </a:p>
          <a:p>
            <a:pPr indent="0" lvl="0" marL="0" rtl="0" algn="l">
              <a:spcBef>
                <a:spcPts val="0"/>
              </a:spcBef>
              <a:spcAft>
                <a:spcPts val="0"/>
              </a:spcAft>
              <a:buNone/>
            </a:pPr>
            <a:r>
              <a:rPr lang="en-US"/>
              <a:t>Schlägt man Emissionen aus Landnutzung, -sänderung &amp; Forstwirtschaft auch dem Sektor Landwirtschaft zu, wie es auch der Wissenschaftliche Beirat des Landwirtschaftsministeriums in seinem Klimaschutz-Gutachen von 2016 tut, erhöht sich der Anteil der Landwirtschaft schon um weitere 38 Mio. t auf 13% mit insg. ca. 100 Mio. t CO2-äq (</a:t>
            </a:r>
            <a:r>
              <a:rPr lang="en-US" u="sng">
                <a:solidFill>
                  <a:schemeClr val="hlink"/>
                </a:solidFill>
                <a:hlinkClick r:id="rId6"/>
              </a:rPr>
              <a:t>https://www.bmel.de/SharedDocs/Downloads/DE/_Ministerium/Beiraete/agrarpolitik/Klimaschutzgutachten_2016.pdf</a:t>
            </a:r>
            <a:r>
              <a:rPr lang="en-US"/>
              <a:t>) bei Gesamtemissionen in Deutschland 2021 von ca. 762 Mio. 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Planetary Health Diet </a:t>
            </a:r>
            <a:endParaRPr/>
          </a:p>
        </p:txBody>
      </p:sp>
      <p:sp>
        <p:nvSpPr>
          <p:cNvPr id="277" name="Google Shape;27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Antibiotikaresistenzen </a:t>
            </a:r>
            <a:endParaRPr b="1"/>
          </a:p>
          <a:p>
            <a:pPr indent="0" lvl="0" marL="0" rtl="0" algn="l">
              <a:spcBef>
                <a:spcPts val="0"/>
              </a:spcBef>
              <a:spcAft>
                <a:spcPts val="0"/>
              </a:spcAft>
              <a:buNone/>
            </a:pPr>
            <a:r>
              <a:rPr lang="en-US"/>
              <a:t>Mittlerweile werden mehr Antibiotika an gesunde Tiere als an kranke Menschen gegeben. Nur selten werden Medikamente an einzelne kranke Tiere gegeben. Im Regelfall wird die ganze Herde, also gesunde Tiere, mitbehandelt (Metaphylaxe). WHO, 2012, Chapter 4, S. 50, </a:t>
            </a:r>
            <a:r>
              <a:rPr lang="en-US" u="sng">
                <a:solidFill>
                  <a:schemeClr val="hlink"/>
                </a:solidFill>
                <a:hlinkClick r:id="rId2"/>
              </a:rPr>
              <a:t>http://apps.who.int/iris/bitstream/handle/10665/44812/9789241503181_eng.pdf;jsessionid=1BDF41321A266C97BFE4A76C76F3F351?sequence=1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Nach Schätzung einer internationalen Studiengruppe sind weltweit im Jahr 2019 mehr als 4,95 Millionen Menschen </a:t>
            </a:r>
            <a:r>
              <a:rPr b="1" lang="en-US"/>
              <a:t>mit </a:t>
            </a:r>
            <a:r>
              <a:rPr lang="en-US"/>
              <a:t>und 1,27 Millionen Menschen </a:t>
            </a:r>
            <a:r>
              <a:rPr b="1" lang="en-US"/>
              <a:t>an </a:t>
            </a:r>
            <a:r>
              <a:rPr lang="en-US"/>
              <a:t>Infektionen mit multi-resistente Erreger (MRE) verstorben - mehr als im Jahr 2020 durch SARS-CoV2. Bei schweren Infektionen verdoppelt eine zugrundeliegende Antibiotikaresistenz nach einer weiteren Meta-Analyse die Sterblichkeit: </a:t>
            </a:r>
            <a:r>
              <a:rPr lang="en-US" u="sng">
                <a:solidFill>
                  <a:schemeClr val="hlink"/>
                </a:solidFill>
                <a:hlinkClick r:id="rId3"/>
              </a:rPr>
              <a:t>https://www.bundestag.de/resource/blob/916426/a079dc9c2f39dcaa1929df3fb12a1390/01-Stellungnahme-Prof-Dr-Mathias-Pletz-data.pdf</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Zoonosen </a:t>
            </a:r>
            <a:endParaRPr/>
          </a:p>
          <a:p>
            <a:pPr indent="0" lvl="0" marL="0" rtl="0" algn="l">
              <a:spcBef>
                <a:spcPts val="0"/>
              </a:spcBef>
              <a:spcAft>
                <a:spcPts val="0"/>
              </a:spcAft>
              <a:buNone/>
            </a:pPr>
            <a:r>
              <a:rPr lang="en-US"/>
              <a:t>In der Natur sterben gefährliche Mutationen von Viren gemeinsam mit ihrem Wirt schnell aus. In der Stalltierhaltung herrschen demgegenüber ideale Ausbreitungsbedingungen für Viren und damit auch für eine hohe Reproduktions- und Mutationsrate des jeweiligen Virus. </a:t>
            </a:r>
            <a:endParaRPr/>
          </a:p>
          <a:p>
            <a:pPr indent="0" lvl="0" marL="0" rtl="0" algn="l">
              <a:spcBef>
                <a:spcPts val="0"/>
              </a:spcBef>
              <a:spcAft>
                <a:spcPts val="0"/>
              </a:spcAft>
              <a:buNone/>
            </a:pPr>
            <a:r>
              <a:rPr lang="en-US"/>
              <a:t>Gerade in größeren Betrieben, mit mehr als 10.000 Tieren, ist eine viermal höhere Anzahl an Ausbrüchen bspw. der Vogelgrippe zu verzeichnen als in kleineren Betrieben (vg.: Otte, J., D. Roland-Holst, et al. (2007): Industrial Livestock Production and Global Health Risks, PPLPI Research Report. 9. </a:t>
            </a:r>
            <a:r>
              <a:rPr lang="en-US" u="sng">
                <a:solidFill>
                  <a:schemeClr val="hlink"/>
                </a:solidFill>
                <a:hlinkClick r:id="rId4"/>
              </a:rPr>
              <a:t>https://www.fao.org/3/bp285e/bp285e.pdf</a:t>
            </a:r>
            <a:r>
              <a:rPr lang="en-US"/>
              <a:t>) </a:t>
            </a:r>
            <a:endParaRPr/>
          </a:p>
          <a:p>
            <a:pPr indent="0" lvl="0" marL="0" rtl="0" algn="l">
              <a:spcBef>
                <a:spcPts val="0"/>
              </a:spcBef>
              <a:spcAft>
                <a:spcPts val="0"/>
              </a:spcAft>
              <a:buNone/>
            </a:pPr>
            <a:r>
              <a:rPr lang="en-US"/>
              <a:t>„Tönnies“-Skandal vom Sommer 2020 (vor zwei Jahren kam es in einem Schlachtbetrieb von Tönnies zu einem verheerenden Corona-Ausbruch: </a:t>
            </a:r>
            <a:r>
              <a:rPr lang="en-US" u="sng">
                <a:solidFill>
                  <a:schemeClr val="hlink"/>
                </a:solidFill>
                <a:hlinkClick r:id="rId5"/>
              </a:rPr>
              <a:t>https://www.zdf.de/nachrichten/panorama/corona-toennies-ausbruch-ein-jahr-danach-100.html</a:t>
            </a:r>
            <a:r>
              <a:rPr lang="en-US"/>
              <a:t>) </a:t>
            </a:r>
            <a:endParaRPr/>
          </a:p>
          <a:p>
            <a:pPr indent="0" lvl="0" marL="0" rtl="0" algn="l">
              <a:spcBef>
                <a:spcPts val="0"/>
              </a:spcBef>
              <a:spcAft>
                <a:spcPts val="0"/>
              </a:spcAft>
              <a:buNone/>
            </a:pPr>
            <a:r>
              <a:rPr lang="en-US"/>
              <a:t>tragische Massentötung von Nerzen in Dänemark (während Corona lies Dänemark wegen einer Mutation des Coronavirus 15 Millionen Nerze töten und vergraben: https://www.geo.de/natur/tierwelt/23949-rtkl-coronavirus-massentoetung-abgeschlossen-15-millionen-nerze-auf-daenischen).               Mittlerweile dürfen Nerze in Dänemark auf Massenfarmen wieder gezüchtet werden.     2023 bereits Vogelgrippe auf Nerzfarm in Spanien ausgebrochen.     EU-weites Verbot von Pelztierfarmen und Reglementierung des Pelzhandels.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u="sng"/>
              <a:t>One Health </a:t>
            </a:r>
            <a:endParaRPr/>
          </a:p>
          <a:p>
            <a:pPr indent="-171450" lvl="0" marL="171450" rtl="0" algn="l">
              <a:spcBef>
                <a:spcPts val="0"/>
              </a:spcBef>
              <a:spcAft>
                <a:spcPts val="0"/>
              </a:spcAft>
              <a:buClr>
                <a:schemeClr val="dk1"/>
              </a:buClr>
              <a:buSzPts val="1200"/>
              <a:buFont typeface="Calibri"/>
              <a:buChar char="-"/>
            </a:pPr>
            <a:r>
              <a:rPr lang="en-US"/>
              <a:t>ist ein integrierter, verbindender Ansatz, der darauf abzielt, die Gesundheit von Menschen, Tieren und Ökosystemen nachhaltig auszugleichen und zu optimieren. </a:t>
            </a:r>
            <a:endParaRPr/>
          </a:p>
          <a:p>
            <a:pPr indent="-171450" lvl="0" marL="171450" rtl="0" algn="l">
              <a:spcBef>
                <a:spcPts val="0"/>
              </a:spcBef>
              <a:spcAft>
                <a:spcPts val="0"/>
              </a:spcAft>
              <a:buClr>
                <a:schemeClr val="dk1"/>
              </a:buClr>
              <a:buSzPts val="1200"/>
              <a:buFont typeface="Calibri"/>
              <a:buChar char="-"/>
            </a:pPr>
            <a:r>
              <a:rPr lang="en-US"/>
              <a:t>die Gesundheit von Menschen, Haus- und Wildtieren, Pflanzen und der weiteren Umwelt (einschließlich Ökosystemen) sind eng miteinander verbunden und voneinander abhängig. </a:t>
            </a:r>
            <a:endParaRPr/>
          </a:p>
          <a:p>
            <a:pPr indent="-171450" lvl="0" marL="171450" rtl="0" algn="l">
              <a:spcBef>
                <a:spcPts val="0"/>
              </a:spcBef>
              <a:spcAft>
                <a:spcPts val="0"/>
              </a:spcAft>
              <a:buClr>
                <a:schemeClr val="dk1"/>
              </a:buClr>
              <a:buSzPts val="1200"/>
              <a:buFont typeface="Calibri"/>
              <a:buChar char="-"/>
            </a:pPr>
            <a:r>
              <a:rPr lang="en-US"/>
              <a:t>Der Ansatz mobilisiert mehrere Sektoren, Disziplinen und Gemeinschaften auf unterschiedlichen Ebenen der Gesellschaft, um zusammenzuarbeiten, um das Wohlbefinden zu fördern und Bedrohungen für Gesundheit und Ökosysteme zu bekämpfen, während gleichzeitig der kollektive Bedarf an sauberem Wasser, Energie und Luft sowie sicheren und nahrhaften Lebensmitteln angegangen wird zum Klimawandel und zur nachhaltigen Entwicklung beizutragen.</a:t>
            </a:r>
            <a:endParaRPr/>
          </a:p>
          <a:p>
            <a:pPr indent="0" lvl="0" marL="0" rtl="0" algn="l">
              <a:spcBef>
                <a:spcPts val="0"/>
              </a:spcBef>
              <a:spcAft>
                <a:spcPts val="0"/>
              </a:spcAft>
              <a:buNone/>
            </a:pPr>
            <a:r>
              <a:t/>
            </a:r>
            <a:endParaRPr/>
          </a:p>
        </p:txBody>
      </p:sp>
      <p:sp>
        <p:nvSpPr>
          <p:cNvPr id="288" name="Google Shape;28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Planetary Health Diet </a:t>
            </a:r>
            <a:endParaRPr/>
          </a:p>
          <a:p>
            <a:pPr indent="-171450" lvl="0" marL="171450" rtl="0" algn="l">
              <a:spcBef>
                <a:spcPts val="0"/>
              </a:spcBef>
              <a:spcAft>
                <a:spcPts val="0"/>
              </a:spcAft>
              <a:buClr>
                <a:schemeClr val="dk1"/>
              </a:buClr>
              <a:buSzPts val="1200"/>
              <a:buFont typeface="Calibri"/>
              <a:buChar char="-"/>
            </a:pPr>
            <a:r>
              <a:rPr lang="en-US"/>
              <a:t>globale Nachfrage nach Fleisch steigt durch Wirtschafts- und Bevölkerungswachstum weiter an (Fleischatlas 2021, </a:t>
            </a:r>
            <a:r>
              <a:rPr lang="en-US" u="sng">
                <a:solidFill>
                  <a:schemeClr val="hlink"/>
                </a:solidFill>
                <a:hlinkClick r:id="rId2"/>
              </a:rPr>
              <a:t>https://www.boell.de/de/fleischatlas</a:t>
            </a:r>
            <a:r>
              <a:rPr lang="en-US"/>
              <a:t>) </a:t>
            </a:r>
            <a:endParaRPr/>
          </a:p>
          <a:p>
            <a:pPr indent="-171450" lvl="0" marL="171450" rtl="0" algn="l">
              <a:spcBef>
                <a:spcPts val="0"/>
              </a:spcBef>
              <a:spcAft>
                <a:spcPts val="0"/>
              </a:spcAft>
              <a:buClr>
                <a:schemeClr val="dk1"/>
              </a:buClr>
              <a:buSzPts val="1200"/>
              <a:buFont typeface="Calibri"/>
              <a:buChar char="-"/>
            </a:pPr>
            <a:r>
              <a:rPr lang="en-US"/>
              <a:t>würden sich alle Menschen so ernähren wie der Durchschnittsdeutsche, dann bräuchten wir drei Erden um den Hunger nach Fleisch zu stillen (EAT-Lancet Commission on Food, Planet, Health) </a:t>
            </a:r>
            <a:endParaRPr/>
          </a:p>
          <a:p>
            <a:pPr indent="-171450" lvl="0" marL="171450" rtl="0" algn="l">
              <a:spcBef>
                <a:spcPts val="0"/>
              </a:spcBef>
              <a:spcAft>
                <a:spcPts val="0"/>
              </a:spcAft>
              <a:buClr>
                <a:schemeClr val="dk1"/>
              </a:buClr>
              <a:buSzPts val="1200"/>
              <a:buFont typeface="Calibri"/>
              <a:buChar char="-"/>
            </a:pPr>
            <a:r>
              <a:rPr lang="en-US"/>
              <a:t>Verzehr von rotem Fleisch müsste weltweit um 82 % zurückgehen, in High Income Countries (z.B. Deutschland) um 90%. Allein die THG-Emissionen von Wiederkäuern (Rinder &amp; Milchkühe) reichen aus um die Klimaziele aus Pariser Klimaabkommen zu reißen. </a:t>
            </a:r>
            <a:endParaRPr/>
          </a:p>
          <a:p>
            <a:pPr indent="-171450" lvl="0" marL="171450" rtl="0" algn="l">
              <a:spcBef>
                <a:spcPts val="0"/>
              </a:spcBef>
              <a:spcAft>
                <a:spcPts val="0"/>
              </a:spcAft>
              <a:buClr>
                <a:schemeClr val="dk1"/>
              </a:buClr>
              <a:buSzPts val="1200"/>
              <a:buFont typeface="Calibri"/>
              <a:buChar char="-"/>
            </a:pPr>
            <a:r>
              <a:rPr lang="en-US"/>
              <a:t>Mit einer Ernährungswende nach dem Vorbild der Planetary Health Diet wären mit 5,9 Mio. ha Ackerland insgesamt nur noch 56% der in </a:t>
            </a:r>
            <a:r>
              <a:rPr lang="en-US" u="sng">
                <a:solidFill>
                  <a:schemeClr val="hlink"/>
                </a:solidFill>
                <a:hlinkClick r:id="rId3"/>
              </a:rPr>
              <a:t>dieser Studie</a:t>
            </a:r>
            <a:r>
              <a:rPr lang="en-US"/>
              <a:t> berücksichtigten produktiven Ackerfläche (10,5 Mio. ha) und mit 1,4 Mio. ha Grünland nur noch 45% der Grünlandfutterfläche für Wiederkäuer für die Ernährung notwendig (Gesamt 3,1 Mio. ha). </a:t>
            </a:r>
            <a:endParaRPr/>
          </a:p>
          <a:p>
            <a:pPr indent="-171450" lvl="0" marL="171450" rtl="0" algn="l">
              <a:spcBef>
                <a:spcPts val="0"/>
              </a:spcBef>
              <a:spcAft>
                <a:spcPts val="0"/>
              </a:spcAft>
              <a:buClr>
                <a:schemeClr val="dk1"/>
              </a:buClr>
              <a:buSzPts val="1200"/>
              <a:buFont typeface="Calibri"/>
              <a:buChar char="-"/>
            </a:pPr>
            <a:r>
              <a:rPr lang="en-US"/>
              <a:t>Damit wird ein nennenswerter Anteil der Agrarfläche für die erwähnten alternativen Nutzungen (Export, Senken, Energiepflanzenproduktion) verfügbar: nämlich 4,6 Mio. ha Ackerland und 1,6 Mio. ha Grünland. </a:t>
            </a:r>
            <a:endParaRPr/>
          </a:p>
          <a:p>
            <a:pPr indent="-171450" lvl="0" marL="171450" rtl="0" algn="l">
              <a:spcBef>
                <a:spcPts val="0"/>
              </a:spcBef>
              <a:spcAft>
                <a:spcPts val="0"/>
              </a:spcAft>
              <a:buClr>
                <a:schemeClr val="dk1"/>
              </a:buClr>
              <a:buSzPts val="1200"/>
              <a:buFont typeface="Calibri"/>
              <a:buChar char="-"/>
            </a:pPr>
            <a:r>
              <a:rPr lang="en-US"/>
              <a:t>Gleichzeitig können wir die THG-Emissionen unserer Ernährung auf 23,2 Mio. t CO2e reduzieren, was für die Treibhausgasneutralität entscheidend ist.</a:t>
            </a:r>
            <a:endParaRPr/>
          </a:p>
          <a:p>
            <a:pPr indent="-171450" lvl="0" marL="171450" rtl="0" algn="l">
              <a:spcBef>
                <a:spcPts val="0"/>
              </a:spcBef>
              <a:spcAft>
                <a:spcPts val="0"/>
              </a:spcAft>
              <a:buClr>
                <a:schemeClr val="dk1"/>
              </a:buClr>
              <a:buSzPts val="1200"/>
              <a:buFont typeface="Calibri"/>
              <a:buChar char="-"/>
            </a:pPr>
            <a:r>
              <a:rPr lang="en-US"/>
              <a:t>Für rund 70 Mio. Menschen könnten auf den freiwerdenden Flächen zusätzlich Pflanzen angebaut werden und sich damit ausgewogen anhand der Planetary Health Diet ernährt werden </a:t>
            </a:r>
            <a:endParaRPr/>
          </a:p>
          <a:p>
            <a:pPr indent="0" lvl="0" marL="0" rtl="0" algn="l">
              <a:spcBef>
                <a:spcPts val="0"/>
              </a:spcBef>
              <a:spcAft>
                <a:spcPts val="0"/>
              </a:spcAft>
              <a:buNone/>
            </a:pPr>
            <a:r>
              <a:rPr lang="en-US" u="sng">
                <a:solidFill>
                  <a:schemeClr val="hlink"/>
                </a:solidFill>
                <a:hlinkClick r:id="rId4"/>
              </a:rPr>
              <a:t>https://www.oeko.de/fileadmin/oekodoc/Planetary_Health_Diet_-Landwirtschaft.pdf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1" name="Google Shape;30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Planetary Health Diet </a:t>
            </a:r>
            <a:endParaRPr/>
          </a:p>
          <a:p>
            <a:pPr indent="-171450" lvl="0" marL="171450" rtl="0" algn="l">
              <a:spcBef>
                <a:spcPts val="0"/>
              </a:spcBef>
              <a:spcAft>
                <a:spcPts val="0"/>
              </a:spcAft>
              <a:buClr>
                <a:schemeClr val="dk1"/>
              </a:buClr>
              <a:buSzPts val="1200"/>
              <a:buFont typeface="Calibri"/>
              <a:buChar char="-"/>
            </a:pPr>
            <a:r>
              <a:rPr lang="en-US"/>
              <a:t>globale Nachfrage nach Fleisch steigt durch Wirtschafts- und Bevölkerungswachstum weiter an (Fleischatlas 2021, </a:t>
            </a:r>
            <a:r>
              <a:rPr lang="en-US" u="sng">
                <a:solidFill>
                  <a:schemeClr val="hlink"/>
                </a:solidFill>
                <a:hlinkClick r:id="rId2"/>
              </a:rPr>
              <a:t>https://www.boell.de/de/fleischatlas</a:t>
            </a:r>
            <a:r>
              <a:rPr lang="en-US"/>
              <a:t>) </a:t>
            </a:r>
            <a:endParaRPr/>
          </a:p>
          <a:p>
            <a:pPr indent="-171450" lvl="0" marL="171450" rtl="0" algn="l">
              <a:spcBef>
                <a:spcPts val="0"/>
              </a:spcBef>
              <a:spcAft>
                <a:spcPts val="0"/>
              </a:spcAft>
              <a:buClr>
                <a:schemeClr val="dk1"/>
              </a:buClr>
              <a:buSzPts val="1200"/>
              <a:buFont typeface="Calibri"/>
              <a:buChar char="-"/>
            </a:pPr>
            <a:r>
              <a:rPr lang="en-US"/>
              <a:t>würden sich alle Menschen so ernähren wie der Durchschnittsdeutsche, dann bräuchten wir drei Erden um den Hunger nach Fleisch zu stillen (EAT-Lancet Commission on Food, Planet, Health) </a:t>
            </a:r>
            <a:endParaRPr/>
          </a:p>
          <a:p>
            <a:pPr indent="-171450" lvl="0" marL="171450" rtl="0" algn="l">
              <a:spcBef>
                <a:spcPts val="0"/>
              </a:spcBef>
              <a:spcAft>
                <a:spcPts val="0"/>
              </a:spcAft>
              <a:buClr>
                <a:schemeClr val="dk1"/>
              </a:buClr>
              <a:buSzPts val="1200"/>
              <a:buFont typeface="Calibri"/>
              <a:buChar char="-"/>
            </a:pPr>
            <a:r>
              <a:rPr lang="en-US"/>
              <a:t>Verzehr von rotem Fleisch müsste weltweit um 82 % zurückgehen, in High Income Countries (z.B. Deutschland) um 90%. Allein die THG-Emissionen von Wiederkäuern (Rinder &amp; Milchkühe) reichen aus um die Klimaziele aus Pariser Klimaabkommen zu reißen. </a:t>
            </a:r>
            <a:endParaRPr/>
          </a:p>
          <a:p>
            <a:pPr indent="-171450" lvl="0" marL="171450" rtl="0" algn="l">
              <a:spcBef>
                <a:spcPts val="0"/>
              </a:spcBef>
              <a:spcAft>
                <a:spcPts val="0"/>
              </a:spcAft>
              <a:buClr>
                <a:schemeClr val="dk1"/>
              </a:buClr>
              <a:buSzPts val="1200"/>
              <a:buFont typeface="Calibri"/>
              <a:buChar char="-"/>
            </a:pPr>
            <a:r>
              <a:rPr lang="en-US"/>
              <a:t>Mit einer Ernährungswende nach dem Vorbild der Planetary Health Diet wären mit 5,9 Mio. ha Ackerland insgesamt nur noch 56% der in </a:t>
            </a:r>
            <a:r>
              <a:rPr lang="en-US" u="sng">
                <a:solidFill>
                  <a:schemeClr val="hlink"/>
                </a:solidFill>
                <a:hlinkClick r:id="rId3"/>
              </a:rPr>
              <a:t>dieser Studie</a:t>
            </a:r>
            <a:r>
              <a:rPr lang="en-US"/>
              <a:t> berücksichtigten produktiven Ackerfläche (10,5 Mio. ha) und mit 1,4 Mio. ha Grünland nur noch 45% der Grünlandfutterfläche für Wiederkäuer für die Ernährung notwendig (Gesamt 3,1 Mio. ha). </a:t>
            </a:r>
            <a:endParaRPr/>
          </a:p>
          <a:p>
            <a:pPr indent="-171450" lvl="0" marL="171450" rtl="0" algn="l">
              <a:spcBef>
                <a:spcPts val="0"/>
              </a:spcBef>
              <a:spcAft>
                <a:spcPts val="0"/>
              </a:spcAft>
              <a:buClr>
                <a:schemeClr val="dk1"/>
              </a:buClr>
              <a:buSzPts val="1200"/>
              <a:buFont typeface="Calibri"/>
              <a:buChar char="-"/>
            </a:pPr>
            <a:r>
              <a:rPr lang="en-US"/>
              <a:t>Damit wird ein nennenswerter Anteil der Agrarfläche für die erwähnten alternativen Nutzungen (Export, Senken, Energiepflanzenproduktion) verfügbar: nämlich 4,6 Mio. ha Ackerland und 1,6 Mio. ha Grünland. </a:t>
            </a:r>
            <a:endParaRPr/>
          </a:p>
          <a:p>
            <a:pPr indent="-171450" lvl="0" marL="171450" rtl="0" algn="l">
              <a:spcBef>
                <a:spcPts val="0"/>
              </a:spcBef>
              <a:spcAft>
                <a:spcPts val="0"/>
              </a:spcAft>
              <a:buClr>
                <a:schemeClr val="dk1"/>
              </a:buClr>
              <a:buSzPts val="1200"/>
              <a:buFont typeface="Calibri"/>
              <a:buChar char="-"/>
            </a:pPr>
            <a:r>
              <a:rPr lang="en-US"/>
              <a:t>Gleichzeitig können wir die THG-Emissionen unserer Ernährung auf 23,2 Mio. t CO2e reduzieren, was für die Treibhausgasneutralität entscheidend ist.</a:t>
            </a:r>
            <a:endParaRPr/>
          </a:p>
          <a:p>
            <a:pPr indent="-171450" lvl="0" marL="171450" rtl="0" algn="l">
              <a:spcBef>
                <a:spcPts val="0"/>
              </a:spcBef>
              <a:spcAft>
                <a:spcPts val="0"/>
              </a:spcAft>
              <a:buClr>
                <a:schemeClr val="dk1"/>
              </a:buClr>
              <a:buSzPts val="1200"/>
              <a:buFont typeface="Calibri"/>
              <a:buChar char="-"/>
            </a:pPr>
            <a:r>
              <a:rPr lang="en-US"/>
              <a:t>Für rund 70 Mio. Menschen könnten auf den freiwerdenden Flächen zusätzlich Pflanzen angebaut werden und sich damit ausgewogen anhand der Planetary Health Diet ernährt werden </a:t>
            </a:r>
            <a:endParaRPr/>
          </a:p>
          <a:p>
            <a:pPr indent="0" lvl="0" marL="0" rtl="0" algn="l">
              <a:spcBef>
                <a:spcPts val="0"/>
              </a:spcBef>
              <a:spcAft>
                <a:spcPts val="0"/>
              </a:spcAft>
              <a:buNone/>
            </a:pPr>
            <a:r>
              <a:rPr lang="en-US" u="sng">
                <a:solidFill>
                  <a:schemeClr val="hlink"/>
                </a:solidFill>
                <a:hlinkClick r:id="rId4"/>
              </a:rPr>
              <a:t>https://www.oeko.de/fileadmin/oekodoc/Planetary_Health_Diet_-Landwirtschaft.pdf</a:t>
            </a:r>
            <a:endParaRPr/>
          </a:p>
          <a:p>
            <a:pPr indent="0" lvl="0" marL="0" rtl="0" algn="l">
              <a:spcBef>
                <a:spcPts val="0"/>
              </a:spcBef>
              <a:spcAft>
                <a:spcPts val="0"/>
              </a:spcAft>
              <a:buNone/>
            </a:pPr>
            <a:r>
              <a:t/>
            </a:r>
            <a:endParaRPr/>
          </a:p>
        </p:txBody>
      </p:sp>
      <p:sp>
        <p:nvSpPr>
          <p:cNvPr id="313" name="Google Shape;31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@Janina: sind das die Zahlen für Deutschland? </a:t>
            </a:r>
            <a:endParaRPr/>
          </a:p>
          <a:p>
            <a:pPr indent="0" lvl="0" marL="0" rtl="0" algn="l">
              <a:spcBef>
                <a:spcPts val="0"/>
              </a:spcBef>
              <a:spcAft>
                <a:spcPts val="0"/>
              </a:spcAft>
              <a:buNone/>
            </a:pPr>
            <a:r>
              <a:t/>
            </a:r>
            <a:endParaRPr/>
          </a:p>
        </p:txBody>
      </p:sp>
      <p:sp>
        <p:nvSpPr>
          <p:cNvPr id="325" name="Google Shape;32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Welche Potenziale und Risiken hat die Herstellung alternativer Proteine, pflanzlicher Lebensmittel, zellkultivierter tierische Alternativen für die Bewältigung folgender gesellschaftlicher Herausforderungen?</a:t>
            </a:r>
            <a:endParaRPr/>
          </a:p>
          <a:p>
            <a:pPr indent="-171450" lvl="0" marL="171450" rtl="0" algn="l">
              <a:spcBef>
                <a:spcPts val="0"/>
              </a:spcBef>
              <a:spcAft>
                <a:spcPts val="0"/>
              </a:spcAft>
              <a:buClr>
                <a:schemeClr val="dk1"/>
              </a:buClr>
              <a:buSzPts val="1200"/>
              <a:buFont typeface="Arial"/>
              <a:buChar char="•"/>
            </a:pPr>
            <a:r>
              <a:rPr lang="en-US"/>
              <a:t>Verringerung der THG bei der Lebensmittelproduktion </a:t>
            </a:r>
            <a:endParaRPr/>
          </a:p>
          <a:p>
            <a:pPr indent="-171450" lvl="0" marL="171450" rtl="0" algn="l">
              <a:spcBef>
                <a:spcPts val="0"/>
              </a:spcBef>
              <a:spcAft>
                <a:spcPts val="0"/>
              </a:spcAft>
              <a:buClr>
                <a:schemeClr val="dk1"/>
              </a:buClr>
              <a:buSzPts val="1200"/>
              <a:buFont typeface="Arial"/>
              <a:buChar char="•"/>
            </a:pPr>
            <a:r>
              <a:rPr lang="en-US"/>
              <a:t>Tierschutz und Verringerung von Nutztierbeständen </a:t>
            </a:r>
            <a:endParaRPr/>
          </a:p>
          <a:p>
            <a:pPr indent="-171450" lvl="0" marL="171450" rtl="0" algn="l">
              <a:spcBef>
                <a:spcPts val="0"/>
              </a:spcBef>
              <a:spcAft>
                <a:spcPts val="0"/>
              </a:spcAft>
              <a:buClr>
                <a:schemeClr val="dk1"/>
              </a:buClr>
              <a:buSzPts val="1200"/>
              <a:buFont typeface="Arial"/>
              <a:buChar char="•"/>
            </a:pPr>
            <a:r>
              <a:rPr lang="en-US"/>
              <a:t>Erhöhung der globalen Ernährungssicherheit und Ernährungssouveränität </a:t>
            </a:r>
            <a:endParaRPr/>
          </a:p>
          <a:p>
            <a:pPr indent="-171450" lvl="0" marL="171450" rtl="0" algn="l">
              <a:spcBef>
                <a:spcPts val="0"/>
              </a:spcBef>
              <a:spcAft>
                <a:spcPts val="0"/>
              </a:spcAft>
              <a:buClr>
                <a:schemeClr val="dk1"/>
              </a:buClr>
              <a:buSzPts val="1200"/>
              <a:buFont typeface="Arial"/>
              <a:buChar char="•"/>
            </a:pPr>
            <a:r>
              <a:rPr lang="en-US"/>
              <a:t>Flächenverbrauch </a:t>
            </a:r>
            <a:endParaRPr/>
          </a:p>
          <a:p>
            <a:pPr indent="-171450" lvl="0" marL="171450" rtl="0" algn="l">
              <a:spcBef>
                <a:spcPts val="0"/>
              </a:spcBef>
              <a:spcAft>
                <a:spcPts val="0"/>
              </a:spcAft>
              <a:buClr>
                <a:schemeClr val="dk1"/>
              </a:buClr>
              <a:buSzPts val="1200"/>
              <a:buFont typeface="Arial"/>
              <a:buChar char="•"/>
            </a:pPr>
            <a:r>
              <a:rPr lang="en-US"/>
              <a:t>Antibiotika-Einsatz &amp; Gesundheit </a:t>
            </a:r>
            <a:endParaRPr/>
          </a:p>
          <a:p>
            <a:pPr indent="0" lvl="0" marL="0" rtl="0" algn="l">
              <a:spcBef>
                <a:spcPts val="0"/>
              </a:spcBef>
              <a:spcAft>
                <a:spcPts val="0"/>
              </a:spcAft>
              <a:buNone/>
            </a:pPr>
            <a:r>
              <a:t/>
            </a:r>
            <a:endParaRPr/>
          </a:p>
        </p:txBody>
      </p:sp>
      <p:sp>
        <p:nvSpPr>
          <p:cNvPr id="341" name="Google Shape;34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Die Staatszielbestimmung Tierschutz enthält – wie Staatszielbestimmungen allgemein – eine verfassungsrechtliche Wertentscheidung, die von der Politik bei der Gesetzgebung und von den Verwaltungsbehörden und Gerichten bei der Auslegung und Anwendung des geltenden Rechts zu beachten ist. </a:t>
            </a:r>
            <a:endParaRPr/>
          </a:p>
          <a:p>
            <a:pPr indent="0" lvl="0" marL="0" rtl="0" algn="l">
              <a:spcBef>
                <a:spcPts val="0"/>
              </a:spcBef>
              <a:spcAft>
                <a:spcPts val="0"/>
              </a:spcAft>
              <a:buNone/>
            </a:pPr>
            <a:r>
              <a:rPr lang="en-US"/>
              <a:t>Aus einer Staatszielbestimmung können die Bürger allerdings keine individuellen Ansprüche herleiten --&gt; anders als Grundrechte kann Staatsziel nicht individuell eingeklagt werden </a:t>
            </a:r>
            <a:endParaRPr/>
          </a:p>
          <a:p>
            <a:pPr indent="0" lvl="0" marL="0" rtl="0" algn="l">
              <a:spcBef>
                <a:spcPts val="0"/>
              </a:spcBef>
              <a:spcAft>
                <a:spcPts val="0"/>
              </a:spcAft>
              <a:buNone/>
            </a:pPr>
            <a:r>
              <a:rPr lang="en-US"/>
              <a:t>Aus einer Staatszielbestimmung leitet sich auch kein Vorrecht gegenüber den Grundrechten ab. </a:t>
            </a:r>
            <a:endParaRPr/>
          </a:p>
          <a:p>
            <a:pPr indent="0" lvl="0" marL="0" rtl="0" algn="l">
              <a:spcBef>
                <a:spcPts val="0"/>
              </a:spcBef>
              <a:spcAft>
                <a:spcPts val="0"/>
              </a:spcAft>
              <a:buNone/>
            </a:pPr>
            <a:r>
              <a:rPr lang="en-US"/>
              <a:t>Vielmehr ist jeweils ein Ausgleich mit anderen Verfassungsgütern herzustellen. </a:t>
            </a:r>
            <a:endParaRPr/>
          </a:p>
          <a:p>
            <a:pPr indent="0" lvl="0" marL="0" rtl="0" algn="l">
              <a:spcBef>
                <a:spcPts val="0"/>
              </a:spcBef>
              <a:spcAft>
                <a:spcPts val="0"/>
              </a:spcAft>
              <a:buNone/>
            </a:pPr>
            <a:r>
              <a:t/>
            </a:r>
            <a:endParaRPr/>
          </a:p>
        </p:txBody>
      </p:sp>
      <p:sp>
        <p:nvSpPr>
          <p:cNvPr id="158" name="Google Shape;15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Wirbeltiere haben zentrales Nervensystem aus Gehirn und Rückenmark, können Außenreize wahrnehmen und verarbeiten, Empfinden Schmerzen und haben Bewusstsein. </a:t>
            </a:r>
            <a:endParaRPr/>
          </a:p>
          <a:p>
            <a:pPr indent="0" lvl="0" marL="0" rtl="0" algn="l">
              <a:spcBef>
                <a:spcPts val="0"/>
              </a:spcBef>
              <a:spcAft>
                <a:spcPts val="0"/>
              </a:spcAft>
              <a:buNone/>
            </a:pPr>
            <a:r>
              <a:rPr lang="en-US"/>
              <a:t>Tiere sind auf ihre eigene Art intelligente Lebewesen und haben komplexe Sozialverhalten. </a:t>
            </a:r>
            <a:endParaRPr/>
          </a:p>
          <a:p>
            <a:pPr indent="0" lvl="0" marL="0" rtl="0" algn="l">
              <a:spcBef>
                <a:spcPts val="0"/>
              </a:spcBef>
              <a:spcAft>
                <a:spcPts val="0"/>
              </a:spcAft>
              <a:buNone/>
            </a:pPr>
            <a:r>
              <a:rPr lang="en-US"/>
              <a:t>Über die Empfindungsfähigkeit von Säugetieren, Vögeln und auch Krebs- und Krustentieren, Kopffüßern und Weichtieren (u.a. Hummer, Krabben, Garnelen, Oktopusse, Tintenfische) besteht mittlerweile wissenschaftlicher Konsens --&gt; </a:t>
            </a:r>
            <a:r>
              <a:rPr lang="en-US" u="sng">
                <a:solidFill>
                  <a:schemeClr val="hlink"/>
                </a:solidFill>
                <a:hlinkClick r:id="rId2"/>
              </a:rPr>
              <a:t>http://fcmconference.org/img/CambridgeDeclarationOnConsciousness.pdf</a:t>
            </a:r>
            <a:r>
              <a:rPr lang="en-US"/>
              <a:t> </a:t>
            </a:r>
            <a:endParaRPr/>
          </a:p>
          <a:p>
            <a:pPr indent="0" lvl="0" marL="0" rtl="0" algn="l">
              <a:spcBef>
                <a:spcPts val="0"/>
              </a:spcBef>
              <a:spcAft>
                <a:spcPts val="0"/>
              </a:spcAft>
              <a:buNone/>
            </a:pPr>
            <a:r>
              <a:rPr lang="en-US"/>
              <a:t>UK hat Krebse, Tintenfische usw. nun auch ins Tierschutzgesetz aufgenommen --&gt; “Animal Welfare (Sentience) Act 2022” </a:t>
            </a:r>
            <a:r>
              <a:rPr lang="en-US" u="sng">
                <a:solidFill>
                  <a:schemeClr val="hlink"/>
                </a:solidFill>
                <a:hlinkClick r:id="rId3"/>
              </a:rPr>
              <a:t>https://www.lse.ac.uk/News/Latest-news-from-LSE/2021/k-November-21/Octopuses-crabs-and-lobsters-welfare-protection </a:t>
            </a:r>
            <a:endParaRPr/>
          </a:p>
          <a:p>
            <a:pPr indent="0" lvl="0" marL="0" rtl="0" algn="l">
              <a:spcBef>
                <a:spcPts val="0"/>
              </a:spcBef>
              <a:spcAft>
                <a:spcPts val="0"/>
              </a:spcAft>
              <a:buNone/>
            </a:pPr>
            <a:r>
              <a:rPr lang="en-US"/>
              <a:t>Zur Empfindungsfähigkeit von Fischen oder Insekten gibt es erste Hinweise. Mehr (neurowissenschaftliche) Forschung ist hier aber nötig.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Der Fall "Happy" </a:t>
            </a:r>
            <a:endParaRPr b="1"/>
          </a:p>
          <a:p>
            <a:pPr indent="0" lvl="0" marL="0" rtl="0" algn="l">
              <a:spcBef>
                <a:spcPts val="0"/>
              </a:spcBef>
              <a:spcAft>
                <a:spcPts val="0"/>
              </a:spcAft>
              <a:buNone/>
            </a:pPr>
            <a:r>
              <a:rPr lang="en-US"/>
              <a:t>Happy ist ein 51-jähriger asiatischer Elefant im Bronx Zoo in New York City. Aber sie hat dort nicht angefangen. Sie wurde in freier Wildbahn geboren, dann entführt – ihrer Familie als Baby in Thailand weggenommen – und zusammen mit sechs anderen Kälbern an Lion Country Safari, Inc. in Kalifornien verkauft. </a:t>
            </a:r>
            <a:br>
              <a:rPr lang="en-US"/>
            </a:br>
            <a:r>
              <a:rPr lang="en-US"/>
              <a:t>Im Zoo wird Happy sozusagen in Einzelhaft gehalten, was besonders grausam ist, wenn man bedenkt, dass Elefanten sehr soziale Wesen sind, die gerne in einer Gruppe von Familie und Freunden über ein weites Territorium streifen. </a:t>
            </a:r>
            <a:endParaRPr/>
          </a:p>
          <a:p>
            <a:pPr indent="0" lvl="0" marL="0" rtl="0" algn="l">
              <a:spcBef>
                <a:spcPts val="0"/>
              </a:spcBef>
              <a:spcAft>
                <a:spcPts val="0"/>
              </a:spcAft>
              <a:buNone/>
            </a:pPr>
            <a:r>
              <a:rPr lang="en-US"/>
              <a:t>Happy sollte durch die Anerkennung ihres Grundrechts auf körperliche Unversehrtheit (Freiheit von willkürlicher und unangemessener Einschränkung einer Person) Rechtspersönlichkeit verliehen werden. Während der Antrag auf Anerkennung als jemand mit Rechten verloren wurde, widersprachen immerhin zwei Richter des New Yorker Berufungsgericht, welche Happys Mangel an Freiheit und unsere anhaltende Verletzung ihrer Würde anprangerten. </a:t>
            </a:r>
            <a:br>
              <a:rPr lang="en-US"/>
            </a:br>
            <a:r>
              <a:rPr lang="en-US"/>
              <a:t>Damit machten die Richter deutlich, dass unsere Gesellschaft sich einer Zeit nähert, in der es nicht mehr möglich sein wird, die Autonomie und Persönlichkeit anderer, nicht-menschlicher Tiere zu ignorieren.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Es gibt nichts im Gesetz, das besagt, dass eine Person ein Mensch sein muss. </a:t>
            </a:r>
            <a:endParaRPr/>
          </a:p>
          <a:p>
            <a:pPr indent="0" lvl="0" marL="0" rtl="0" algn="l">
              <a:spcBef>
                <a:spcPts val="0"/>
              </a:spcBef>
              <a:spcAft>
                <a:spcPts val="0"/>
              </a:spcAft>
              <a:buNone/>
            </a:pPr>
            <a:r>
              <a:rPr lang="en-US"/>
              <a:t>Eine juristische Person kann auch ein Unternehmen oder Verein sein, ein Träger von Rechten oder Pflichten.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Aktuelle Neurowissenschaften und Verhaltensbio-&amp; -psychologie stellen die Beschränkung des TierSchG auf Wirbeltiere zunehmend in Frage. Da Intelligenz, Empathie, Emotionen/Leidempfinden oder komplexes soziales Verhalten auch in manchen nicht-menschlichen Tieren vorherrscht. Als "Personen" genießen diese Wesen einen Schutz, der Happy trotz ihrer klaren Intelligenz, ihres emotionalen Bewusstseins und ihres beträchtlichen, komplexen Gehirns verweigert wird. </a:t>
            </a:r>
            <a:endParaRPr/>
          </a:p>
          <a:p>
            <a:pPr indent="0" lvl="0" marL="0" rtl="0" algn="l">
              <a:spcBef>
                <a:spcPts val="0"/>
              </a:spcBef>
              <a:spcAft>
                <a:spcPts val="0"/>
              </a:spcAft>
              <a:buNone/>
            </a:pPr>
            <a:r>
              <a:rPr lang="en-US"/>
              <a:t>Die grundlegende Frage wird also aufgeworfen: </a:t>
            </a:r>
            <a:endParaRPr/>
          </a:p>
          <a:p>
            <a:pPr indent="0" lvl="0" marL="0" rtl="0" algn="l">
              <a:spcBef>
                <a:spcPts val="0"/>
              </a:spcBef>
              <a:spcAft>
                <a:spcPts val="0"/>
              </a:spcAft>
              <a:buNone/>
            </a:pPr>
            <a:r>
              <a:rPr lang="en-US"/>
              <a:t>Wer ist eine Person? </a:t>
            </a:r>
            <a:endParaRPr/>
          </a:p>
          <a:p>
            <a:pPr indent="0" lvl="0" marL="0" rtl="0" algn="l">
              <a:spcBef>
                <a:spcPts val="0"/>
              </a:spcBef>
              <a:spcAft>
                <a:spcPts val="0"/>
              </a:spcAft>
              <a:buNone/>
            </a:pPr>
            <a:r>
              <a:rPr lang="en-US"/>
              <a:t>Und warum sind wir Menschen so widerspenstig, andere (nicht-menschliche) Tiere als Person zu erkennen? </a:t>
            </a:r>
            <a:endParaRPr/>
          </a:p>
          <a:p>
            <a:pPr indent="0" lvl="0" marL="0" rtl="0" algn="l">
              <a:spcBef>
                <a:spcPts val="0"/>
              </a:spcBef>
              <a:spcAft>
                <a:spcPts val="0"/>
              </a:spcAft>
              <a:buNone/>
            </a:pPr>
            <a:r>
              <a:t/>
            </a:r>
            <a:endParaRPr/>
          </a:p>
        </p:txBody>
      </p:sp>
      <p:sp>
        <p:nvSpPr>
          <p:cNvPr id="172" name="Google Shape;17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3de80278f4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3de80278f4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23de80278f4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Realität sieht leider anders aus. </a:t>
            </a:r>
            <a:endParaRPr/>
          </a:p>
          <a:p>
            <a:pPr indent="0" lvl="0" marL="0" rtl="0" algn="l">
              <a:spcBef>
                <a:spcPts val="0"/>
              </a:spcBef>
              <a:spcAft>
                <a:spcPts val="0"/>
              </a:spcAft>
              <a:buNone/>
            </a:pPr>
            <a:r>
              <a:rPr lang="en-US"/>
              <a:t>Trotz der Gesetze und ethischen Standards leiden täglich Millionen von Tieren systematisch für unsere … </a:t>
            </a:r>
            <a:endParaRPr/>
          </a:p>
          <a:p>
            <a:pPr indent="-171450" lvl="0" marL="171450" rtl="0" algn="l">
              <a:spcBef>
                <a:spcPts val="0"/>
              </a:spcBef>
              <a:spcAft>
                <a:spcPts val="0"/>
              </a:spcAft>
              <a:buClr>
                <a:schemeClr val="dk1"/>
              </a:buClr>
              <a:buSzPts val="1200"/>
              <a:buFont typeface="Calibri"/>
              <a:buChar char="-"/>
            </a:pPr>
            <a:r>
              <a:rPr lang="en-US"/>
              <a:t>Ernährung (z.B.  Zuchtbetrieben, Schlachthöfen), </a:t>
            </a:r>
            <a:endParaRPr/>
          </a:p>
          <a:p>
            <a:pPr indent="-171450" lvl="0" marL="171450" rtl="0" algn="l">
              <a:spcBef>
                <a:spcPts val="0"/>
              </a:spcBef>
              <a:spcAft>
                <a:spcPts val="0"/>
              </a:spcAft>
              <a:buClr>
                <a:schemeClr val="dk1"/>
              </a:buClr>
              <a:buSzPts val="1200"/>
              <a:buFont typeface="Calibri"/>
              <a:buChar char="-"/>
            </a:pPr>
            <a:r>
              <a:rPr lang="en-US"/>
              <a:t>Unterhaltung (z.B.  Zoos, Zirkussen), </a:t>
            </a:r>
            <a:endParaRPr/>
          </a:p>
          <a:p>
            <a:pPr indent="-171450" lvl="0" marL="171450" rtl="0" algn="l">
              <a:spcBef>
                <a:spcPts val="0"/>
              </a:spcBef>
              <a:spcAft>
                <a:spcPts val="0"/>
              </a:spcAft>
              <a:buClr>
                <a:schemeClr val="dk1"/>
              </a:buClr>
              <a:buSzPts val="1200"/>
              <a:buFont typeface="Calibri"/>
              <a:buChar char="-"/>
            </a:pPr>
            <a:r>
              <a:rPr lang="en-US"/>
              <a:t>Kleidung (z.B. Leder, Pelz, Wolle), </a:t>
            </a:r>
            <a:endParaRPr/>
          </a:p>
          <a:p>
            <a:pPr indent="-171450" lvl="0" marL="171450" rtl="0" algn="l">
              <a:spcBef>
                <a:spcPts val="0"/>
              </a:spcBef>
              <a:spcAft>
                <a:spcPts val="0"/>
              </a:spcAft>
              <a:buClr>
                <a:schemeClr val="dk1"/>
              </a:buClr>
              <a:buSzPts val="1200"/>
              <a:buFont typeface="Calibri"/>
              <a:buChar char="-"/>
            </a:pPr>
            <a:r>
              <a:rPr lang="en-US"/>
              <a:t>wegen Tierversuchen, </a:t>
            </a:r>
            <a:endParaRPr/>
          </a:p>
          <a:p>
            <a:pPr indent="-171450" lvl="0" marL="171450" rtl="0" algn="l">
              <a:spcBef>
                <a:spcPts val="0"/>
              </a:spcBef>
              <a:spcAft>
                <a:spcPts val="0"/>
              </a:spcAft>
              <a:buClr>
                <a:schemeClr val="dk1"/>
              </a:buClr>
              <a:buSzPts val="1200"/>
              <a:buFont typeface="Calibri"/>
              <a:buChar char="-"/>
            </a:pPr>
            <a:r>
              <a:rPr lang="en-US"/>
              <a:t>bei der Jagd und leider auch </a:t>
            </a:r>
            <a:endParaRPr/>
          </a:p>
          <a:p>
            <a:pPr indent="-171450" lvl="0" marL="171450" rtl="0" algn="l">
              <a:spcBef>
                <a:spcPts val="0"/>
              </a:spcBef>
              <a:spcAft>
                <a:spcPts val="0"/>
              </a:spcAft>
              <a:buClr>
                <a:schemeClr val="dk1"/>
              </a:buClr>
              <a:buSzPts val="1200"/>
              <a:buFont typeface="Calibri"/>
              <a:buChar char="-"/>
            </a:pPr>
            <a:r>
              <a:rPr lang="en-US"/>
              <a:t>durch Tierquälerei in privaten Haushalten. </a:t>
            </a:r>
            <a:endParaRPr/>
          </a:p>
          <a:p>
            <a:pPr indent="0" lvl="0" marL="0" rtl="0" algn="l">
              <a:spcBef>
                <a:spcPts val="0"/>
              </a:spcBef>
              <a:spcAft>
                <a:spcPts val="0"/>
              </a:spcAft>
              <a:buNone/>
            </a:pPr>
            <a:r>
              <a:t/>
            </a:r>
            <a:endParaRPr/>
          </a:p>
        </p:txBody>
      </p:sp>
      <p:sp>
        <p:nvSpPr>
          <p:cNvPr id="197" name="Google Shape;19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Mangelnde Tiergesundheit und krank machende Haltungsbedingungen: </a:t>
            </a:r>
            <a:endParaRPr/>
          </a:p>
          <a:p>
            <a:pPr indent="0" lvl="0" marL="0" rtl="0" algn="l">
              <a:spcBef>
                <a:spcPts val="0"/>
              </a:spcBef>
              <a:spcAft>
                <a:spcPts val="0"/>
              </a:spcAft>
              <a:buNone/>
            </a:pPr>
            <a:r>
              <a:rPr lang="en-US" u="sng">
                <a:solidFill>
                  <a:schemeClr val="hlink"/>
                </a:solidFill>
                <a:hlinkClick r:id="rId2"/>
              </a:rPr>
              <a:t>https://ibei.tiho-hannover.de/praeri/uploads/report/Abschlussbericht_komplett_2020_06_30_korr_2020_10_22.pdf </a:t>
            </a:r>
            <a:endParaRPr/>
          </a:p>
          <a:p>
            <a:pPr indent="0" lvl="0" marL="0" rtl="0" algn="l">
              <a:spcBef>
                <a:spcPts val="0"/>
              </a:spcBef>
              <a:spcAft>
                <a:spcPts val="0"/>
              </a:spcAft>
              <a:buNone/>
            </a:pPr>
            <a:r>
              <a:rPr lang="en-US" u="sng">
                <a:solidFill>
                  <a:schemeClr val="hlink"/>
                </a:solidFill>
                <a:hlinkClick r:id="rId3"/>
              </a:rPr>
              <a:t>https://oeko-feldtage.de/wp-content/uploads/2017/07/Krieger_Tiergesundheit_Milchviehbetriebe.pdf </a:t>
            </a:r>
            <a:endParaRPr/>
          </a:p>
          <a:p>
            <a:pPr indent="0" lvl="0" marL="0" rtl="0" algn="l">
              <a:spcBef>
                <a:spcPts val="0"/>
              </a:spcBef>
              <a:spcAft>
                <a:spcPts val="0"/>
              </a:spcAft>
              <a:buNone/>
            </a:pPr>
            <a:r>
              <a:rPr lang="en-US" u="sng">
                <a:solidFill>
                  <a:schemeClr val="hlink"/>
                </a:solidFill>
                <a:hlinkClick r:id="rId4"/>
              </a:rPr>
              <a:t>https://www.frontiersin.org/articles/10.3389/fvets.2020.00129/full </a:t>
            </a:r>
            <a:endParaRPr/>
          </a:p>
          <a:p>
            <a:pPr indent="0" lvl="0" marL="0" rtl="0" algn="l">
              <a:spcBef>
                <a:spcPts val="0"/>
              </a:spcBef>
              <a:spcAft>
                <a:spcPts val="0"/>
              </a:spcAft>
              <a:buNone/>
            </a:pPr>
            <a:r>
              <a:rPr lang="en-US" u="sng">
                <a:solidFill>
                  <a:schemeClr val="hlink"/>
                </a:solidFill>
                <a:hlinkClick r:id="rId5"/>
              </a:rPr>
              <a:t>https://foodwatch.org/fileadmin/-DE/Themen/Tierhaltung/Dokumente/2023-01-17_Tiergesundheit_Report.pdf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Deutschland landen jährlich etwa 13,6 Millionen Schweine vor der Schlachtung im Müll, weil sie zu krank oder verletzt sind und verenden – das entspricht 21 Prozent der lebend geborenen Tiere. Eine Studie der Tierärztlichen Hochschule Hannover geht davon aus, dass 13 Prozent der Mastschweine und 11,6 Prozent der Zuchtschweine längere Zeit vor ihrem Tod „mit erheblichen Schmerzen und/oder Leiden“ lebten (</a:t>
            </a:r>
            <a:r>
              <a:rPr lang="en-US" u="sng">
                <a:solidFill>
                  <a:schemeClr val="hlink"/>
                </a:solidFill>
                <a:hlinkClick r:id="rId6"/>
              </a:rPr>
              <a:t>https://www.tiho-hannover.de/universitaet/aktuelles-veroeffentlichungen/pressemitteilungen/detail/untersuchungen-an-verendeten-getoeteten-schweinen-in-verarbeitungsbetrieben-fuer-tierische-nebenprodukte</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Eine wilde Henne legt etwa 20 Eier pro Jahr, während eine moderne Legehenne etwa 320 Eier pro Jahr produziert. Das Legen von Eiern belastet durch den Kalzium-Entzug die Hennen so sehr, dass es zu Knochenbrüchen kommt.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Milchkühe werden heute nur etwa drei Jahre lang gemolken und durchschnittlich bereits mit 5,4 Jahren zum Schlachter gebracht – bei einer natürlichen Lebenserwartung von 15 bis 20 Jahren. </a:t>
            </a:r>
            <a:endParaRPr/>
          </a:p>
          <a:p>
            <a:pPr indent="0" lvl="0" marL="0" rtl="0" algn="l">
              <a:spcBef>
                <a:spcPts val="0"/>
              </a:spcBef>
              <a:spcAft>
                <a:spcPts val="0"/>
              </a:spcAft>
              <a:buNone/>
            </a:pPr>
            <a:r>
              <a:t/>
            </a:r>
            <a:endParaRPr/>
          </a:p>
        </p:txBody>
      </p:sp>
      <p:sp>
        <p:nvSpPr>
          <p:cNvPr id="221" name="Google Shape;2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strukturelle Tierquälerei, Rechtsverstöße &amp; Defizite bei der Rechtsdurchsetzung (Vollzugsdefizit) </a:t>
            </a:r>
            <a:endParaRPr b="1"/>
          </a:p>
          <a:p>
            <a:pPr indent="0" lvl="0" marL="0" rtl="0" algn="l">
              <a:spcBef>
                <a:spcPts val="0"/>
              </a:spcBef>
              <a:spcAft>
                <a:spcPts val="0"/>
              </a:spcAft>
              <a:buNone/>
            </a:pPr>
            <a:r>
              <a:rPr lang="en-US"/>
              <a:t>Großteil der Ermittlungsverfahren gegen Tierschutzdelikte ist aufgrund des Verdachts auf Tierquälerei (Verstoß gegen § 17 TierSchG) durch Vernachlässigung aufgrund fehlender tiermedizinischer Versorgung oder mangelnder Fütterung, problematischer Haltungsbedingungen, Probleme bei Tiertransporten oder aufgrund von Misshandlungen der Tiere. </a:t>
            </a:r>
            <a:endParaRPr b="1"/>
          </a:p>
          <a:p>
            <a:pPr indent="0" lvl="0" marL="0" rtl="0" algn="l">
              <a:spcBef>
                <a:spcPts val="0"/>
              </a:spcBef>
              <a:spcAft>
                <a:spcPts val="0"/>
              </a:spcAft>
              <a:buNone/>
            </a:pPr>
            <a:r>
              <a:rPr lang="en-US" u="sng">
                <a:solidFill>
                  <a:schemeClr val="hlink"/>
                </a:solidFill>
                <a:hlinkClick r:id="rId2"/>
              </a:rPr>
              <a:t>https://www.nomos-elibrary.de/10.5771/9783748934943/strafrechtliche-verfolgung-von-tierschutzkriminalitaet-in-der-landwirtschaft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geringe Häufigkeit von Kontrollen (</a:t>
            </a:r>
            <a:r>
              <a:rPr lang="en-US" u="sng">
                <a:solidFill>
                  <a:schemeClr val="hlink"/>
                </a:solidFill>
                <a:hlinkClick r:id="rId3"/>
              </a:rPr>
              <a:t>https://dserver.bundestag.de/btd/19/031/1903195.pdf</a:t>
            </a:r>
            <a:r>
              <a:rPr lang="en-US"/>
              <a:t>), zurückhaltendes Anzeigeverhalten, Zeit-&amp;Personalmangel der Veterinärämter, politischer Druck auf engagierte Amtstierärzte, in nur 5% der Fälle findet eine Verurteilung von Tierquälerei als Straftat mit Freiheitsstrafe statt, meist lediglich Ordnungswidrigkeit mit geringem Bußgeld, unzureichende Ahndung durch die Staatsanwaltschaften (meistens werden Verfahren eingestellt). </a:t>
            </a:r>
            <a:endParaRPr/>
          </a:p>
          <a:p>
            <a:pPr indent="0" lvl="0" marL="0" rtl="0" algn="l">
              <a:spcBef>
                <a:spcPts val="0"/>
              </a:spcBef>
              <a:spcAft>
                <a:spcPts val="0"/>
              </a:spcAft>
              <a:buNone/>
            </a:pPr>
            <a:r>
              <a:rPr lang="en-US" u="sng">
                <a:solidFill>
                  <a:schemeClr val="hlink"/>
                </a:solidFill>
                <a:hlinkClick r:id="rId4"/>
              </a:rPr>
              <a:t>https://www.nomos-elibrary.de/10.5771/9783748934943/strafrechtliche-verfolgung-von-tierschutzkriminalitaet-in-der-landwirtschaft</a:t>
            </a:r>
            <a:r>
              <a:rPr lang="en-US"/>
              <a:t> </a:t>
            </a:r>
            <a:endParaRPr/>
          </a:p>
          <a:p>
            <a:pPr indent="0" lvl="0" marL="0" rtl="0" algn="l">
              <a:spcBef>
                <a:spcPts val="0"/>
              </a:spcBef>
              <a:spcAft>
                <a:spcPts val="0"/>
              </a:spcAft>
              <a:buNone/>
            </a:pPr>
            <a:r>
              <a:rPr lang="en-US" u="sng">
                <a:solidFill>
                  <a:schemeClr val="hlink"/>
                </a:solidFill>
                <a:hlinkClick r:id="rId5"/>
              </a:rPr>
              <a:t>https://www.nomos-elibrary.de/10.5771/9783748928478/reform-des-tierschutzrechts</a:t>
            </a:r>
            <a:r>
              <a:rPr lang="en-US"/>
              <a:t> </a:t>
            </a:r>
            <a:endParaRPr/>
          </a:p>
          <a:p>
            <a:pPr indent="0" lvl="0" marL="0" rtl="0" algn="l">
              <a:spcBef>
                <a:spcPts val="0"/>
              </a:spcBef>
              <a:spcAft>
                <a:spcPts val="0"/>
              </a:spcAft>
              <a:buNone/>
            </a:pPr>
            <a:r>
              <a:t/>
            </a:r>
            <a:endParaRPr/>
          </a:p>
        </p:txBody>
      </p:sp>
      <p:sp>
        <p:nvSpPr>
          <p:cNvPr id="229" name="Google Shape;22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strukturelle Tierquälerei, Rechtsverstöße &amp; Defizite bei der Rechtsdurchsetzung (Vollzugsdefizit) </a:t>
            </a:r>
            <a:endParaRPr/>
          </a:p>
          <a:p>
            <a:pPr indent="0" lvl="0" marL="0" rtl="0" algn="l">
              <a:spcBef>
                <a:spcPts val="0"/>
              </a:spcBef>
              <a:spcAft>
                <a:spcPts val="0"/>
              </a:spcAft>
              <a:buNone/>
            </a:pPr>
            <a:r>
              <a:rPr lang="en-US"/>
              <a:t>Großteil der Ermittlungsverfahren gegen Tierschutzdelikte ist aufgrund des Verdachts auf Tierquälerei (Verstoß gegen § 17 TierSchG) durch Vernachlässigung aufgrund fehlender tiermedizinischer Versorgung oder mangelnder Fütterung, problematischer Haltungsbedingungen, Probleme bei Tiertransporten oder aufgrund von Misshandlungen der Tiere. </a:t>
            </a:r>
            <a:endParaRPr/>
          </a:p>
          <a:p>
            <a:pPr indent="0" lvl="0" marL="0" rtl="0" algn="l">
              <a:spcBef>
                <a:spcPts val="0"/>
              </a:spcBef>
              <a:spcAft>
                <a:spcPts val="0"/>
              </a:spcAft>
              <a:buNone/>
            </a:pPr>
            <a:r>
              <a:rPr lang="en-US" u="sng">
                <a:solidFill>
                  <a:schemeClr val="hlink"/>
                </a:solidFill>
                <a:hlinkClick r:id="rId2"/>
              </a:rPr>
              <a:t>https://www.nomos-elibrary.de/10.5771/9783748934943/strafrechtliche-verfolgung-von-tierschutzkriminalitaet-in-der-landwirtschaft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geringe Häufigkeit von Kontrollen (</a:t>
            </a:r>
            <a:r>
              <a:rPr lang="en-US" u="sng">
                <a:solidFill>
                  <a:schemeClr val="hlink"/>
                </a:solidFill>
                <a:hlinkClick r:id="rId3"/>
              </a:rPr>
              <a:t>https://dserver.bundestag.de/btd/19/031/1903195.pdf</a:t>
            </a:r>
            <a:r>
              <a:rPr lang="en-US"/>
              <a:t>), zurückhaltendes Anzeigeverhalten, Zeit-&amp;Personalmangel der Veterinärämter, politischer Druck auf engagierte Amtstierärzte, in nur 5% der Fälle findet eine Verurteilung von Tierquälerei als Straftat mit Freiheitsstrafe statt, meist lediglich Ordnungswidrigkeit mit geringem Bußgeld, unzureichende Ahndung durch die Staatsanwaltschaften (meistens werden Verfahren eingestellt). </a:t>
            </a:r>
            <a:endParaRPr/>
          </a:p>
          <a:p>
            <a:pPr indent="0" lvl="0" marL="0" rtl="0" algn="l">
              <a:spcBef>
                <a:spcPts val="0"/>
              </a:spcBef>
              <a:spcAft>
                <a:spcPts val="0"/>
              </a:spcAft>
              <a:buNone/>
            </a:pPr>
            <a:r>
              <a:rPr lang="en-US" u="sng">
                <a:solidFill>
                  <a:schemeClr val="hlink"/>
                </a:solidFill>
                <a:hlinkClick r:id="rId4"/>
              </a:rPr>
              <a:t>https://www.nomos-elibrary.de/10.5771/9783748934943/strafrechtliche-verfolgung-von-tierschutzkriminalitaet-in-der-landwirtschaft</a:t>
            </a:r>
            <a:r>
              <a:rPr lang="en-US"/>
              <a:t> </a:t>
            </a:r>
            <a:endParaRPr/>
          </a:p>
          <a:p>
            <a:pPr indent="0" lvl="0" marL="0" rtl="0" algn="l">
              <a:spcBef>
                <a:spcPts val="0"/>
              </a:spcBef>
              <a:spcAft>
                <a:spcPts val="0"/>
              </a:spcAft>
              <a:buNone/>
            </a:pPr>
            <a:r>
              <a:rPr lang="en-US" u="sng">
                <a:solidFill>
                  <a:schemeClr val="hlink"/>
                </a:solidFill>
                <a:hlinkClick r:id="rId5"/>
              </a:rPr>
              <a:t>https://www.nomos-elibrary.de/10.5771/9783748928478/reform-des-tierschutzrechts</a:t>
            </a:r>
            <a:r>
              <a:rPr lang="en-US"/>
              <a:t> </a:t>
            </a:r>
            <a:endParaRPr/>
          </a:p>
          <a:p>
            <a:pPr indent="0" lvl="0" marL="0" rtl="0" algn="l">
              <a:spcBef>
                <a:spcPts val="0"/>
              </a:spcBef>
              <a:spcAft>
                <a:spcPts val="0"/>
              </a:spcAft>
              <a:buNone/>
            </a:pPr>
            <a:r>
              <a:t/>
            </a:r>
            <a:endParaRPr/>
          </a:p>
        </p:txBody>
      </p:sp>
      <p:sp>
        <p:nvSpPr>
          <p:cNvPr id="251" name="Google Shape;2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Flächenverbrauch: </a:t>
            </a:r>
            <a:endParaRPr/>
          </a:p>
          <a:p>
            <a:pPr indent="0" lvl="0" marL="0" rtl="0" algn="l">
              <a:spcBef>
                <a:spcPts val="0"/>
              </a:spcBef>
              <a:spcAft>
                <a:spcPts val="0"/>
              </a:spcAft>
              <a:buNone/>
            </a:pPr>
            <a:r>
              <a:rPr lang="en-US"/>
              <a:t>intensive landwirtschaftliche Tierhaltung macht ca. 77 % der weltweiten landwirtschaftlichen Nutzfläche aus. Während dies den größten Teil der landwirtschaftlichen Nutzfläche der Welt einnimmt, produziert die Nutztierhaltung nur 18 % der weltweiten Kalorien und 37 % des gesamten Proteins.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Abholzung des brasilianischen Regenwaldes gehen auf den enormen Futtermittel-Bedarf für die Nutztierhaltung zurück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Innerhalb der EU werden etwa 69 % der Getreidemenge als Futtermittel und weitere 6,5 % für sonstige Zwecke (Biokraftstoffe, Biogas und industrielle Zwecke), nur etwa 24 % der Rohstoffe werden für Nahrungsmittel verwendet (Quelle: FAO 2022; Getreide inklusive Mais, url: </a:t>
            </a:r>
            <a:r>
              <a:rPr lang="en-US" u="sng">
                <a:solidFill>
                  <a:schemeClr val="hlink"/>
                </a:solidFill>
                <a:hlinkClick r:id="rId2"/>
              </a:rPr>
              <a:t>https://www.fao.org/faostat/en/#home</a:t>
            </a:r>
            <a:r>
              <a:rPr lang="en-US"/>
              <a:t>). </a:t>
            </a:r>
            <a:endParaRPr/>
          </a:p>
          <a:p>
            <a:pPr indent="0" lvl="0" marL="0" rtl="0" algn="l">
              <a:spcBef>
                <a:spcPts val="0"/>
              </a:spcBef>
              <a:spcAft>
                <a:spcPts val="0"/>
              </a:spcAft>
              <a:buNone/>
            </a:pPr>
            <a:r>
              <a:rPr lang="en-US"/>
              <a:t>In Deutschland wird ca. 42% der Getreidemengen als Futtermittel verwendet. Lediglich 34,2% als Nahrungsmittel und 10,2 % für die Energetische Nutzung zur Beimischung von Treibstoffen (Berechnung von Prof. Dr. Sebastian Lakner nach Angaben der AMI 2022).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4" name="Google Shape;26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showMasterSp="0" type="title">
  <p:cSld name="TITLE">
    <p:spTree>
      <p:nvGrpSpPr>
        <p:cNvPr id="26" name="Shape 26"/>
        <p:cNvGrpSpPr/>
        <p:nvPr/>
      </p:nvGrpSpPr>
      <p:grpSpPr>
        <a:xfrm>
          <a:off x="0" y="0"/>
          <a:ext cx="0" cy="0"/>
          <a:chOff x="0" y="0"/>
          <a:chExt cx="0" cy="0"/>
        </a:xfrm>
      </p:grpSpPr>
      <p:grpSp>
        <p:nvGrpSpPr>
          <p:cNvPr id="27" name="Google Shape;27;p20"/>
          <p:cNvGrpSpPr/>
          <p:nvPr/>
        </p:nvGrpSpPr>
        <p:grpSpPr>
          <a:xfrm>
            <a:off x="0" y="-8467"/>
            <a:ext cx="12192000" cy="6866467"/>
            <a:chOff x="0" y="-8467"/>
            <a:chExt cx="12192000" cy="6866467"/>
          </a:xfrm>
        </p:grpSpPr>
        <p:cxnSp>
          <p:nvCxnSpPr>
            <p:cNvPr id="28" name="Google Shape;28;p20"/>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9" name="Google Shape;29;p20"/>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0" name="Google Shape;30;p2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2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20"/>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2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2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2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0"/>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20"/>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0"/>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0" name="Google Shape;40;p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Beschriftung">
  <p:cSld name="Titel und Beschriftung">
    <p:spTree>
      <p:nvGrpSpPr>
        <p:cNvPr id="94" name="Shape 94"/>
        <p:cNvGrpSpPr/>
        <p:nvPr/>
      </p:nvGrpSpPr>
      <p:grpSpPr>
        <a:xfrm>
          <a:off x="0" y="0"/>
          <a:ext cx="0" cy="0"/>
          <a:chOff x="0" y="0"/>
          <a:chExt cx="0" cy="0"/>
        </a:xfrm>
      </p:grpSpPr>
      <p:sp>
        <p:nvSpPr>
          <p:cNvPr id="95" name="Google Shape;95;p29"/>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9"/>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7" name="Google Shape;97;p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tat mit Beschriftung">
  <p:cSld name="Zitat mit Beschriftung">
    <p:spTree>
      <p:nvGrpSpPr>
        <p:cNvPr id="100" name="Shape 100"/>
        <p:cNvGrpSpPr/>
        <p:nvPr/>
      </p:nvGrpSpPr>
      <p:grpSpPr>
        <a:xfrm>
          <a:off x="0" y="0"/>
          <a:ext cx="0" cy="0"/>
          <a:chOff x="0" y="0"/>
          <a:chExt cx="0" cy="0"/>
        </a:xfrm>
      </p:grpSpPr>
      <p:sp>
        <p:nvSpPr>
          <p:cNvPr id="101" name="Google Shape;101;p30"/>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30"/>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03" name="Google Shape;103;p30"/>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4" name="Google Shape;104;p3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7" name="Google Shape;107;p30"/>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08" name="Google Shape;108;p30"/>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nskarte">
  <p:cSld name="Namenskarte">
    <p:spTree>
      <p:nvGrpSpPr>
        <p:cNvPr id="109" name="Shape 109"/>
        <p:cNvGrpSpPr/>
        <p:nvPr/>
      </p:nvGrpSpPr>
      <p:grpSpPr>
        <a:xfrm>
          <a:off x="0" y="0"/>
          <a:ext cx="0" cy="0"/>
          <a:chOff x="0" y="0"/>
          <a:chExt cx="0" cy="0"/>
        </a:xfrm>
      </p:grpSpPr>
      <p:sp>
        <p:nvSpPr>
          <p:cNvPr id="110" name="Google Shape;110;p31"/>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1"/>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2" name="Google Shape;112;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nskarte für Zitat">
  <p:cSld name="Namenskarte für Zitat">
    <p:spTree>
      <p:nvGrpSpPr>
        <p:cNvPr id="115" name="Shape 115"/>
        <p:cNvGrpSpPr/>
        <p:nvPr/>
      </p:nvGrpSpPr>
      <p:grpSpPr>
        <a:xfrm>
          <a:off x="0" y="0"/>
          <a:ext cx="0" cy="0"/>
          <a:chOff x="0" y="0"/>
          <a:chExt cx="0" cy="0"/>
        </a:xfrm>
      </p:grpSpPr>
      <p:sp>
        <p:nvSpPr>
          <p:cNvPr id="116" name="Google Shape;116;p3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3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8" name="Google Shape;118;p3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9" name="Google Shape;119;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3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23" name="Google Shape;123;p3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ahr oder Falsch">
  <p:cSld name="Wahr oder Falsch">
    <p:spTree>
      <p:nvGrpSpPr>
        <p:cNvPr id="124" name="Shape 124"/>
        <p:cNvGrpSpPr/>
        <p:nvPr/>
      </p:nvGrpSpPr>
      <p:grpSpPr>
        <a:xfrm>
          <a:off x="0" y="0"/>
          <a:ext cx="0" cy="0"/>
          <a:chOff x="0" y="0"/>
          <a:chExt cx="0" cy="0"/>
        </a:xfrm>
      </p:grpSpPr>
      <p:sp>
        <p:nvSpPr>
          <p:cNvPr id="125" name="Google Shape;125;p33"/>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33"/>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7" name="Google Shape;127;p33"/>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8" name="Google Shape;128;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131" name="Shape 131"/>
        <p:cNvGrpSpPr/>
        <p:nvPr/>
      </p:nvGrpSpPr>
      <p:grpSpPr>
        <a:xfrm>
          <a:off x="0" y="0"/>
          <a:ext cx="0" cy="0"/>
          <a:chOff x="0" y="0"/>
          <a:chExt cx="0" cy="0"/>
        </a:xfrm>
      </p:grpSpPr>
      <p:sp>
        <p:nvSpPr>
          <p:cNvPr id="132" name="Google Shape;132;p3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34"/>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4" name="Google Shape;134;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spTree>
      <p:nvGrpSpPr>
        <p:cNvPr id="137" name="Shape 137"/>
        <p:cNvGrpSpPr/>
        <p:nvPr/>
      </p:nvGrpSpPr>
      <p:grpSpPr>
        <a:xfrm>
          <a:off x="0" y="0"/>
          <a:ext cx="0" cy="0"/>
          <a:chOff x="0" y="0"/>
          <a:chExt cx="0" cy="0"/>
        </a:xfrm>
      </p:grpSpPr>
      <p:sp>
        <p:nvSpPr>
          <p:cNvPr id="138" name="Google Shape;138;p35"/>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35"/>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0" name="Google Shape;140;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43" name="Shape 43"/>
        <p:cNvGrpSpPr/>
        <p:nvPr/>
      </p:nvGrpSpPr>
      <p:grpSpPr>
        <a:xfrm>
          <a:off x="0" y="0"/>
          <a:ext cx="0" cy="0"/>
          <a:chOff x="0" y="0"/>
          <a:chExt cx="0" cy="0"/>
        </a:xfrm>
      </p:grpSpPr>
      <p:sp>
        <p:nvSpPr>
          <p:cNvPr id="44" name="Google Shape;44;p2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6" name="Google Shape;46;p2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49" name="Shape 49"/>
        <p:cNvGrpSpPr/>
        <p:nvPr/>
      </p:nvGrpSpPr>
      <p:grpSpPr>
        <a:xfrm>
          <a:off x="0" y="0"/>
          <a:ext cx="0" cy="0"/>
          <a:chOff x="0" y="0"/>
          <a:chExt cx="0" cy="0"/>
        </a:xfrm>
      </p:grpSpPr>
      <p:sp>
        <p:nvSpPr>
          <p:cNvPr id="50" name="Google Shape;50;p22"/>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2" name="Google Shape;52;p22"/>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53" name="Google Shape;53;p2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56" name="Shape 56"/>
        <p:cNvGrpSpPr/>
        <p:nvPr/>
      </p:nvGrpSpPr>
      <p:grpSpPr>
        <a:xfrm>
          <a:off x="0" y="0"/>
          <a:ext cx="0" cy="0"/>
          <a:chOff x="0" y="0"/>
          <a:chExt cx="0" cy="0"/>
        </a:xfrm>
      </p:grpSpPr>
      <p:sp>
        <p:nvSpPr>
          <p:cNvPr id="57" name="Google Shape;57;p23"/>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3"/>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9" name="Google Shape;59;p2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62" name="Shape 62"/>
        <p:cNvGrpSpPr/>
        <p:nvPr/>
      </p:nvGrpSpPr>
      <p:grpSpPr>
        <a:xfrm>
          <a:off x="0" y="0"/>
          <a:ext cx="0" cy="0"/>
          <a:chOff x="0" y="0"/>
          <a:chExt cx="0" cy="0"/>
        </a:xfrm>
      </p:grpSpPr>
      <p:sp>
        <p:nvSpPr>
          <p:cNvPr id="63" name="Google Shape;63;p2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5" name="Google Shape;65;p24"/>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6" name="Google Shape;66;p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69" name="Shape 69"/>
        <p:cNvGrpSpPr/>
        <p:nvPr/>
      </p:nvGrpSpPr>
      <p:grpSpPr>
        <a:xfrm>
          <a:off x="0" y="0"/>
          <a:ext cx="0" cy="0"/>
          <a:chOff x="0" y="0"/>
          <a:chExt cx="0" cy="0"/>
        </a:xfrm>
      </p:grpSpPr>
      <p:sp>
        <p:nvSpPr>
          <p:cNvPr id="70" name="Google Shape;70;p2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5"/>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72" name="Google Shape;72;p25"/>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3" name="Google Shape;73;p25"/>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74" name="Google Shape;74;p25"/>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5" name="Google Shape;75;p2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78" name="Shape 78"/>
        <p:cNvGrpSpPr/>
        <p:nvPr/>
      </p:nvGrpSpPr>
      <p:grpSpPr>
        <a:xfrm>
          <a:off x="0" y="0"/>
          <a:ext cx="0" cy="0"/>
          <a:chOff x="0" y="0"/>
          <a:chExt cx="0" cy="0"/>
        </a:xfrm>
      </p:grpSpPr>
      <p:sp>
        <p:nvSpPr>
          <p:cNvPr id="79" name="Google Shape;79;p2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83" name="Shape 83"/>
        <p:cNvGrpSpPr/>
        <p:nvPr/>
      </p:nvGrpSpPr>
      <p:grpSpPr>
        <a:xfrm>
          <a:off x="0" y="0"/>
          <a:ext cx="0" cy="0"/>
          <a:chOff x="0" y="0"/>
          <a:chExt cx="0" cy="0"/>
        </a:xfrm>
      </p:grpSpPr>
      <p:sp>
        <p:nvSpPr>
          <p:cNvPr id="84" name="Google Shape;84;p2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87" name="Shape 87"/>
        <p:cNvGrpSpPr/>
        <p:nvPr/>
      </p:nvGrpSpPr>
      <p:grpSpPr>
        <a:xfrm>
          <a:off x="0" y="0"/>
          <a:ext cx="0" cy="0"/>
          <a:chOff x="0" y="0"/>
          <a:chExt cx="0" cy="0"/>
        </a:xfrm>
      </p:grpSpPr>
      <p:sp>
        <p:nvSpPr>
          <p:cNvPr id="88" name="Google Shape;88;p28"/>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8"/>
          <p:cNvSpPr/>
          <p:nvPr>
            <p:ph idx="2" type="pic"/>
          </p:nvPr>
        </p:nvSpPr>
        <p:spPr>
          <a:xfrm>
            <a:off x="677334" y="609600"/>
            <a:ext cx="8596668" cy="3845718"/>
          </a:xfrm>
          <a:prstGeom prst="rect">
            <a:avLst/>
          </a:prstGeom>
          <a:noFill/>
          <a:ln>
            <a:noFill/>
          </a:ln>
        </p:spPr>
      </p:sp>
      <p:sp>
        <p:nvSpPr>
          <p:cNvPr id="90" name="Google Shape;90;p28"/>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1" name="Google Shape;91;p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9"/>
          <p:cNvGrpSpPr/>
          <p:nvPr/>
        </p:nvGrpSpPr>
        <p:grpSpPr>
          <a:xfrm>
            <a:off x="0" y="-8467"/>
            <a:ext cx="12192000" cy="6866467"/>
            <a:chOff x="0" y="-8467"/>
            <a:chExt cx="12192000" cy="6866467"/>
          </a:xfrm>
        </p:grpSpPr>
        <p:cxnSp>
          <p:nvCxnSpPr>
            <p:cNvPr id="11" name="Google Shape;11;p19"/>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2" name="Google Shape;12;p19"/>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3" name="Google Shape;13;p1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1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9"/>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1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1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19"/>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9"/>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1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19"/>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1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1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hyperlink" Target="https://de.naturfakta.com/tiere/?id=23366" TargetMode="External"/><Relationship Id="rId5"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4.jpg"/><Relationship Id="rId9" Type="http://schemas.openxmlformats.org/officeDocument/2006/relationships/image" Target="../media/image3.jpg"/><Relationship Id="rId5" Type="http://schemas.openxmlformats.org/officeDocument/2006/relationships/image" Target="../media/image14.png"/><Relationship Id="rId6" Type="http://schemas.openxmlformats.org/officeDocument/2006/relationships/image" Target="../media/image6.jpg"/><Relationship Id="rId7" Type="http://schemas.openxmlformats.org/officeDocument/2006/relationships/image" Target="../media/image16.jpg"/><Relationship Id="rId8"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jp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49" name="Google Shape;149;p1"/>
          <p:cNvSpPr txBox="1"/>
          <p:nvPr>
            <p:ph type="ctrTitle"/>
          </p:nvPr>
        </p:nvSpPr>
        <p:spPr>
          <a:xfrm>
            <a:off x="864348" y="643467"/>
            <a:ext cx="6523458" cy="505400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accent1"/>
              </a:buClr>
              <a:buSzPts val="5400"/>
              <a:buFont typeface="Trebuchet MS"/>
              <a:buNone/>
            </a:pPr>
            <a:r>
              <a:rPr lang="en-US"/>
              <a:t>Tierschutz </a:t>
            </a:r>
            <a:endParaRPr/>
          </a:p>
          <a:p>
            <a:pPr indent="0" lvl="0" marL="0" rtl="0" algn="r">
              <a:spcBef>
                <a:spcPts val="0"/>
              </a:spcBef>
              <a:spcAft>
                <a:spcPts val="0"/>
              </a:spcAft>
              <a:buClr>
                <a:schemeClr val="accent1"/>
              </a:buClr>
              <a:buSzPts val="5400"/>
              <a:buFont typeface="Trebuchet MS"/>
              <a:buNone/>
            </a:pPr>
            <a:r>
              <a:rPr lang="en-US"/>
              <a:t>und Ernährung</a:t>
            </a:r>
            <a:endParaRPr/>
          </a:p>
        </p:txBody>
      </p:sp>
      <p:sp>
        <p:nvSpPr>
          <p:cNvPr id="150" name="Google Shape;150;p1"/>
          <p:cNvSpPr txBox="1"/>
          <p:nvPr>
            <p:ph idx="1" type="subTitle"/>
          </p:nvPr>
        </p:nvSpPr>
        <p:spPr>
          <a:xfrm>
            <a:off x="7576585" y="643467"/>
            <a:ext cx="3852375" cy="505400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SzPts val="1440"/>
              <a:buNone/>
            </a:pPr>
            <a:r>
              <a:rPr lang="en-US"/>
              <a:t>- Wie wir Tierschutz, Nachhaltigkeit und Konsum zusammenbringen -</a:t>
            </a:r>
            <a:endParaRPr/>
          </a:p>
        </p:txBody>
      </p:sp>
      <p:sp>
        <p:nvSpPr>
          <p:cNvPr id="151" name="Google Shape;151;p1"/>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Geht Zukunft nur vegan?! Wie wir Tierschutz, Nachhaltigkeit und Konsum zusammenbringen</a:t>
            </a:r>
            <a:endParaRPr/>
          </a:p>
        </p:txBody>
      </p:sp>
      <p:cxnSp>
        <p:nvCxnSpPr>
          <p:cNvPr id="152" name="Google Shape;152;p1"/>
          <p:cNvCxnSpPr/>
          <p:nvPr/>
        </p:nvCxnSpPr>
        <p:spPr>
          <a:xfrm>
            <a:off x="7534656" y="1391367"/>
            <a:ext cx="0" cy="3558208"/>
          </a:xfrm>
          <a:prstGeom prst="straightConnector1">
            <a:avLst/>
          </a:prstGeom>
          <a:noFill/>
          <a:ln cap="rnd" cmpd="sng" w="12700">
            <a:solidFill>
              <a:schemeClr val="dk2"/>
            </a:solidFill>
            <a:prstDash val="solid"/>
            <a:round/>
            <a:headEnd len="sm" w="sm" type="none"/>
            <a:tailEnd len="sm" w="sm" type="none"/>
          </a:ln>
        </p:spPr>
      </p:cxnSp>
      <p:sp>
        <p:nvSpPr>
          <p:cNvPr id="153" name="Google Shape;153;p1"/>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9"/>
          <p:cNvSpPr/>
          <p:nvPr/>
        </p:nvSpPr>
        <p:spPr>
          <a:xfrm>
            <a:off x="0" y="0"/>
            <a:ext cx="1218631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80" name="Google Shape;280;p9"/>
          <p:cNvSpPr/>
          <p:nvPr/>
        </p:nvSpPr>
        <p:spPr>
          <a:xfrm>
            <a:off x="16" y="0"/>
            <a:ext cx="4590273"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
          <p:cNvSpPr txBox="1"/>
          <p:nvPr>
            <p:ph type="title"/>
          </p:nvPr>
        </p:nvSpPr>
        <p:spPr>
          <a:xfrm>
            <a:off x="423096" y="2304072"/>
            <a:ext cx="3735502" cy="21038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FFFF"/>
              </a:buClr>
              <a:buSzPts val="3600"/>
              <a:buFont typeface="Trebuchet MS"/>
              <a:buNone/>
            </a:pPr>
            <a:r>
              <a:rPr lang="en-US">
                <a:solidFill>
                  <a:srgbClr val="FFFFFF"/>
                </a:solidFill>
              </a:rPr>
              <a:t>Tierschutz = Klimaschutz</a:t>
            </a:r>
            <a:br>
              <a:rPr lang="en-US"/>
            </a:br>
            <a:endParaRPr>
              <a:solidFill>
                <a:srgbClr val="FFFFFF"/>
              </a:solidFill>
            </a:endParaRPr>
          </a:p>
        </p:txBody>
      </p:sp>
      <p:pic>
        <p:nvPicPr>
          <p:cNvPr id="282" name="Google Shape;282;p9"/>
          <p:cNvPicPr preferRelativeResize="0"/>
          <p:nvPr>
            <p:ph idx="1" type="body"/>
          </p:nvPr>
        </p:nvPicPr>
        <p:blipFill rotWithShape="1">
          <a:blip r:embed="rId3">
            <a:alphaModFix/>
          </a:blip>
          <a:srcRect b="-232" l="0" r="158" t="5567"/>
          <a:stretch/>
        </p:blipFill>
        <p:spPr>
          <a:xfrm>
            <a:off x="3656172" y="4478"/>
            <a:ext cx="8726451" cy="6916299"/>
          </a:xfrm>
          <a:prstGeom prst="rect">
            <a:avLst/>
          </a:prstGeom>
          <a:noFill/>
          <a:ln>
            <a:noFill/>
          </a:ln>
        </p:spPr>
      </p:pic>
      <p:sp>
        <p:nvSpPr>
          <p:cNvPr id="283" name="Google Shape;283;p9"/>
          <p:cNvSpPr txBox="1"/>
          <p:nvPr>
            <p:ph idx="11" type="ftr"/>
          </p:nvPr>
        </p:nvSpPr>
        <p:spPr>
          <a:xfrm>
            <a:off x="4913924" y="6459785"/>
            <a:ext cx="6943779"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t/>
            </a:r>
            <a:endParaRPr/>
          </a:p>
        </p:txBody>
      </p:sp>
      <p:sp>
        <p:nvSpPr>
          <p:cNvPr id="284" name="Google Shape;284;p9"/>
          <p:cNvSpPr/>
          <p:nvPr/>
        </p:nvSpPr>
        <p:spPr>
          <a:xfrm>
            <a:off x="11402457" y="-224927"/>
            <a:ext cx="1441373" cy="449855"/>
          </a:xfrm>
          <a:prstGeom prst="rect">
            <a:avLst/>
          </a:prstGeom>
          <a:solidFill>
            <a:schemeClr val="lt1"/>
          </a:solidFill>
          <a:ln cap="rnd"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Ein Bild, das Zahnrad, Hohltiere, ausgestaltet enthält.&#10;&#10;Beschreibung automatisch generiert." id="290" name="Google Shape;290;p10"/>
          <p:cNvPicPr preferRelativeResize="0"/>
          <p:nvPr/>
        </p:nvPicPr>
        <p:blipFill rotWithShape="1">
          <a:blip r:embed="rId3">
            <a:alphaModFix/>
          </a:blip>
          <a:srcRect b="-203" l="47204" r="16666" t="-203"/>
          <a:stretch/>
        </p:blipFill>
        <p:spPr>
          <a:xfrm>
            <a:off x="20" y="-12128"/>
            <a:ext cx="4661256" cy="6897951"/>
          </a:xfrm>
          <a:prstGeom prst="rect">
            <a:avLst/>
          </a:prstGeom>
          <a:noFill/>
          <a:ln>
            <a:noFill/>
          </a:ln>
        </p:spPr>
      </p:pic>
      <p:sp>
        <p:nvSpPr>
          <p:cNvPr id="291" name="Google Shape;291;p10"/>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1"/>
              </a:buClr>
              <a:buSzPts val="2000"/>
              <a:buFont typeface="Trebuchet MS"/>
              <a:buNone/>
            </a:pPr>
            <a:r>
              <a:t/>
            </a:r>
            <a:endParaRPr/>
          </a:p>
        </p:txBody>
      </p:sp>
      <p:sp>
        <p:nvSpPr>
          <p:cNvPr id="292" name="Google Shape;292;p10"/>
          <p:cNvSpPr txBox="1"/>
          <p:nvPr>
            <p:ph idx="1" type="body"/>
          </p:nvPr>
        </p:nvSpPr>
        <p:spPr>
          <a:xfrm>
            <a:off x="5178630" y="1952635"/>
            <a:ext cx="6374080" cy="3600288"/>
          </a:xfrm>
          <a:prstGeom prst="rect">
            <a:avLst/>
          </a:prstGeom>
          <a:noFill/>
          <a:ln>
            <a:noFill/>
          </a:ln>
        </p:spPr>
        <p:txBody>
          <a:bodyPr anchorCtr="0" anchor="t" bIns="45700" lIns="0" spcFirstLastPara="1" rIns="0" wrap="square" tIns="45700">
            <a:normAutofit lnSpcReduction="10000"/>
          </a:bodyPr>
          <a:lstStyle/>
          <a:p>
            <a:pPr indent="0" lvl="0" marL="228600" rtl="0" algn="l">
              <a:spcBef>
                <a:spcPts val="0"/>
              </a:spcBef>
              <a:spcAft>
                <a:spcPts val="0"/>
              </a:spcAft>
              <a:buSzPts val="1440"/>
              <a:buNone/>
            </a:pPr>
            <a:r>
              <a:rPr lang="en-US"/>
              <a:t>Es werden mehr Antibiotika an gesunde Tiere als an kranke Menschen gegeben. </a:t>
            </a:r>
            <a:endParaRPr/>
          </a:p>
          <a:p>
            <a:pPr indent="0" lvl="0" marL="228600" rtl="0" algn="l">
              <a:spcBef>
                <a:spcPts val="1800"/>
              </a:spcBef>
              <a:spcAft>
                <a:spcPts val="0"/>
              </a:spcAft>
              <a:buSzPts val="1440"/>
              <a:buNone/>
            </a:pPr>
            <a:r>
              <a:rPr lang="en-US"/>
              <a:t>WHO warnt: 2050 könnten weltweit knapp 10 Millionen Menschen pro Jahr an den Folgen von </a:t>
            </a:r>
            <a:r>
              <a:rPr b="1" lang="en-US"/>
              <a:t>Antibiotikaresistenzen </a:t>
            </a:r>
            <a:r>
              <a:rPr lang="en-US"/>
              <a:t>sterben (zum Vergleich: &gt;7 Mio. COVID-19-Tote). </a:t>
            </a:r>
            <a:endParaRPr/>
          </a:p>
          <a:p>
            <a:pPr indent="0" lvl="0" marL="228600" rtl="0" algn="l">
              <a:spcBef>
                <a:spcPts val="1800"/>
              </a:spcBef>
              <a:spcAft>
                <a:spcPts val="0"/>
              </a:spcAft>
              <a:buSzPts val="1440"/>
              <a:buNone/>
            </a:pPr>
            <a:r>
              <a:rPr lang="en-US"/>
              <a:t>Tierseuchen, </a:t>
            </a:r>
            <a:r>
              <a:rPr b="1" lang="en-US"/>
              <a:t>Zoonosen </a:t>
            </a:r>
            <a:r>
              <a:rPr lang="en-US"/>
              <a:t>(COVID-19), 'stille Pandemie' </a:t>
            </a:r>
            <a:endParaRPr/>
          </a:p>
          <a:p>
            <a:pPr indent="0" lvl="0" marL="228600" rtl="0" algn="l">
              <a:spcBef>
                <a:spcPts val="1800"/>
              </a:spcBef>
              <a:spcAft>
                <a:spcPts val="0"/>
              </a:spcAft>
              <a:buSzPts val="1440"/>
              <a:buNone/>
            </a:pPr>
            <a:r>
              <a:rPr b="1" lang="en-US"/>
              <a:t>Überkonsum </a:t>
            </a:r>
            <a:r>
              <a:rPr lang="en-US"/>
              <a:t>tierischer Produkte bedingt </a:t>
            </a:r>
            <a:r>
              <a:rPr b="1" lang="en-US"/>
              <a:t>Zivilisationskrankheiten </a:t>
            </a:r>
            <a:r>
              <a:rPr lang="en-US"/>
              <a:t>(Adipositas, Herz-Kreislauf-Erkrankungen, Magen-&amp;Darmkrebs, Gicht, Diabetes Typ 2). Belastet damit kollektiv getragenes Gesundheitssystem. </a:t>
            </a:r>
            <a:endParaRPr b="1"/>
          </a:p>
        </p:txBody>
      </p:sp>
      <p:sp>
        <p:nvSpPr>
          <p:cNvPr id="293" name="Google Shape;293;p10"/>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120"/>
              <a:buNone/>
            </a:pPr>
            <a:r>
              <a:t/>
            </a:r>
            <a:endParaRPr/>
          </a:p>
        </p:txBody>
      </p:sp>
      <p:sp>
        <p:nvSpPr>
          <p:cNvPr id="294" name="Google Shape;294;p10"/>
          <p:cNvSpPr txBox="1"/>
          <p:nvPr/>
        </p:nvSpPr>
        <p:spPr>
          <a:xfrm>
            <a:off x="5178625" y="221325"/>
            <a:ext cx="6999900" cy="14508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chemeClr val="dk1"/>
              </a:buClr>
              <a:buSzPts val="4800"/>
              <a:buFont typeface="Trebuchet MS"/>
              <a:buNone/>
            </a:pPr>
            <a:r>
              <a:rPr b="0" lang="en-US" sz="4800">
                <a:solidFill>
                  <a:schemeClr val="dk1"/>
                </a:solidFill>
                <a:latin typeface="Trebuchet MS"/>
                <a:ea typeface="Trebuchet MS"/>
                <a:cs typeface="Trebuchet MS"/>
                <a:sym typeface="Trebuchet MS"/>
              </a:rPr>
              <a:t>Tierschutz = Gesundheitsprävention</a:t>
            </a:r>
            <a:endParaRPr/>
          </a:p>
        </p:txBody>
      </p:sp>
      <p:grpSp>
        <p:nvGrpSpPr>
          <p:cNvPr id="295" name="Google Shape;295;p10"/>
          <p:cNvGrpSpPr/>
          <p:nvPr/>
        </p:nvGrpSpPr>
        <p:grpSpPr>
          <a:xfrm>
            <a:off x="5421010" y="5651078"/>
            <a:ext cx="2470247" cy="489044"/>
            <a:chOff x="5356745" y="5754806"/>
            <a:chExt cx="2470247" cy="489044"/>
          </a:xfrm>
        </p:grpSpPr>
        <p:sp>
          <p:nvSpPr>
            <p:cNvPr id="296" name="Google Shape;296;p10"/>
            <p:cNvSpPr/>
            <p:nvPr/>
          </p:nvSpPr>
          <p:spPr>
            <a:xfrm>
              <a:off x="5356745" y="5754806"/>
              <a:ext cx="739253" cy="489044"/>
            </a:xfrm>
            <a:prstGeom prst="rightArrow">
              <a:avLst>
                <a:gd fmla="val 50000" name="adj1"/>
                <a:gd fmla="val 50000" name="adj2"/>
              </a:avLst>
            </a:prstGeom>
            <a:solidFill>
              <a:schemeClr val="accent2"/>
            </a:solidFill>
            <a:ln cap="rnd"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97" name="Google Shape;297;p10"/>
            <p:cNvSpPr txBox="1"/>
            <p:nvPr/>
          </p:nvSpPr>
          <p:spPr>
            <a:xfrm>
              <a:off x="6096000" y="5800298"/>
              <a:ext cx="173099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rebuchet MS"/>
                  <a:ea typeface="Trebuchet MS"/>
                  <a:cs typeface="Trebuchet MS"/>
                  <a:sym typeface="Trebuchet MS"/>
                </a:rPr>
                <a:t>One Health </a:t>
              </a:r>
              <a:endParaRPr sz="2000">
                <a:solidFill>
                  <a:schemeClr val="dk1"/>
                </a:solidFill>
                <a:latin typeface="Trebuchet MS"/>
                <a:ea typeface="Trebuchet MS"/>
                <a:cs typeface="Trebuchet MS"/>
                <a:sym typeface="Trebuchet M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11"/>
          <p:cNvSpPr/>
          <p:nvPr/>
        </p:nvSpPr>
        <p:spPr>
          <a:xfrm>
            <a:off x="0" y="0"/>
            <a:ext cx="1218631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04" name="Google Shape;304;p11"/>
          <p:cNvSpPr/>
          <p:nvPr/>
        </p:nvSpPr>
        <p:spPr>
          <a:xfrm>
            <a:off x="16" y="0"/>
            <a:ext cx="4590273"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txBox="1"/>
          <p:nvPr>
            <p:ph type="title"/>
          </p:nvPr>
        </p:nvSpPr>
        <p:spPr>
          <a:xfrm>
            <a:off x="0" y="2304072"/>
            <a:ext cx="3612178" cy="21038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3600"/>
              <a:buFont typeface="Trebuchet MS"/>
              <a:buNone/>
            </a:pPr>
            <a:r>
              <a:rPr lang="en-US">
                <a:solidFill>
                  <a:schemeClr val="lt1"/>
                </a:solidFill>
              </a:rPr>
              <a:t>Planetary Health Diet </a:t>
            </a:r>
            <a:br>
              <a:rPr lang="en-US">
                <a:solidFill>
                  <a:schemeClr val="lt1"/>
                </a:solidFill>
              </a:rPr>
            </a:br>
            <a:endParaRPr>
              <a:solidFill>
                <a:schemeClr val="lt1"/>
              </a:solidFill>
            </a:endParaRPr>
          </a:p>
        </p:txBody>
      </p:sp>
      <p:sp>
        <p:nvSpPr>
          <p:cNvPr id="306" name="Google Shape;306;p11"/>
          <p:cNvSpPr/>
          <p:nvPr/>
        </p:nvSpPr>
        <p:spPr>
          <a:xfrm>
            <a:off x="4590679"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8576279" y="0"/>
            <a:ext cx="3610035" cy="335594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08" name="Google Shape;308;p11"/>
          <p:cNvSpPr/>
          <p:nvPr/>
        </p:nvSpPr>
        <p:spPr>
          <a:xfrm>
            <a:off x="3491954" y="-105184"/>
            <a:ext cx="9365778" cy="7151781"/>
          </a:xfrm>
          <a:prstGeom prst="rect">
            <a:avLst/>
          </a:prstGeom>
          <a:solidFill>
            <a:schemeClr val="lt1"/>
          </a:solidFill>
          <a:ln cap="rnd"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309" name="Google Shape;309;p11"/>
          <p:cNvPicPr preferRelativeResize="0"/>
          <p:nvPr/>
        </p:nvPicPr>
        <p:blipFill rotWithShape="1">
          <a:blip r:embed="rId3">
            <a:alphaModFix/>
          </a:blip>
          <a:srcRect b="0" l="0" r="0" t="0"/>
          <a:stretch/>
        </p:blipFill>
        <p:spPr>
          <a:xfrm>
            <a:off x="3612178" y="486824"/>
            <a:ext cx="8462510" cy="5883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 name="Shape 314"/>
        <p:cNvGrpSpPr/>
        <p:nvPr/>
      </p:nvGrpSpPr>
      <p:grpSpPr>
        <a:xfrm>
          <a:off x="0" y="0"/>
          <a:ext cx="0" cy="0"/>
          <a:chOff x="0" y="0"/>
          <a:chExt cx="0" cy="0"/>
        </a:xfrm>
      </p:grpSpPr>
      <p:sp>
        <p:nvSpPr>
          <p:cNvPr id="315" name="Google Shape;315;p12"/>
          <p:cNvSpPr/>
          <p:nvPr/>
        </p:nvSpPr>
        <p:spPr>
          <a:xfrm>
            <a:off x="0" y="0"/>
            <a:ext cx="12192001"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316" name="Google Shape;316;p12"/>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17" name="Google Shape;317;p1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Planetary Health Diet</a:t>
            </a:r>
            <a:br>
              <a:rPr lang="en-US"/>
            </a:br>
            <a:endParaRPr/>
          </a:p>
        </p:txBody>
      </p:sp>
      <p:sp>
        <p:nvSpPr>
          <p:cNvPr id="320" name="Google Shape;320;p12"/>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pic>
        <p:nvPicPr>
          <p:cNvPr id="321" name="Google Shape;321;p12"/>
          <p:cNvPicPr preferRelativeResize="0"/>
          <p:nvPr/>
        </p:nvPicPr>
        <p:blipFill rotWithShape="1">
          <a:blip r:embed="rId3">
            <a:alphaModFix/>
          </a:blip>
          <a:srcRect b="0" l="0" r="0" t="0"/>
          <a:stretch/>
        </p:blipFill>
        <p:spPr>
          <a:xfrm>
            <a:off x="263512" y="1349874"/>
            <a:ext cx="11659544" cy="47049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6" name="Shape 326"/>
        <p:cNvGrpSpPr/>
        <p:nvPr/>
      </p:nvGrpSpPr>
      <p:grpSpPr>
        <a:xfrm>
          <a:off x="0" y="0"/>
          <a:ext cx="0" cy="0"/>
          <a:chOff x="0" y="0"/>
          <a:chExt cx="0" cy="0"/>
        </a:xfrm>
      </p:grpSpPr>
      <p:sp>
        <p:nvSpPr>
          <p:cNvPr id="327" name="Google Shape;327;p13"/>
          <p:cNvSpPr/>
          <p:nvPr/>
        </p:nvSpPr>
        <p:spPr>
          <a:xfrm>
            <a:off x="0" y="0"/>
            <a:ext cx="1218631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8" name="Google Shape;328;p13"/>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txBox="1"/>
          <p:nvPr>
            <p:ph type="title"/>
          </p:nvPr>
        </p:nvSpPr>
        <p:spPr>
          <a:xfrm>
            <a:off x="492369" y="516835"/>
            <a:ext cx="3261483" cy="577284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3600"/>
              <a:buFont typeface="Trebuchet MS"/>
              <a:buNone/>
            </a:pPr>
            <a:r>
              <a:rPr lang="en-US" sz="3600">
                <a:solidFill>
                  <a:srgbClr val="FFFFFF"/>
                </a:solidFill>
              </a:rPr>
              <a:t>Tiere in der Landwirtschaft</a:t>
            </a:r>
            <a:endParaRPr/>
          </a:p>
        </p:txBody>
      </p:sp>
      <p:grpSp>
        <p:nvGrpSpPr>
          <p:cNvPr id="330" name="Google Shape;330;p13"/>
          <p:cNvGrpSpPr/>
          <p:nvPr/>
        </p:nvGrpSpPr>
        <p:grpSpPr>
          <a:xfrm>
            <a:off x="6020506" y="1773728"/>
            <a:ext cx="4320000" cy="3313742"/>
            <a:chOff x="1847299" y="1736740"/>
            <a:chExt cx="4320000" cy="3313742"/>
          </a:xfrm>
        </p:grpSpPr>
        <p:sp>
          <p:nvSpPr>
            <p:cNvPr id="331" name="Google Shape;331;p13"/>
            <p:cNvSpPr/>
            <p:nvPr/>
          </p:nvSpPr>
          <p:spPr>
            <a:xfrm>
              <a:off x="1847299" y="1736740"/>
              <a:ext cx="1512000" cy="1512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1847299" y="3391231"/>
              <a:ext cx="4320000" cy="6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txBox="1"/>
            <p:nvPr/>
          </p:nvSpPr>
          <p:spPr>
            <a:xfrm>
              <a:off x="1847299" y="3391231"/>
              <a:ext cx="4320000" cy="648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000"/>
                <a:buFont typeface="Trebuchet MS"/>
                <a:buNone/>
              </a:pPr>
              <a:r>
                <a:rPr b="1" lang="en-US" sz="2000">
                  <a:solidFill>
                    <a:schemeClr val="dk1"/>
                  </a:solidFill>
                  <a:latin typeface="Trebuchet MS"/>
                  <a:ea typeface="Trebuchet MS"/>
                  <a:cs typeface="Trebuchet MS"/>
                  <a:sym typeface="Trebuchet MS"/>
                </a:rPr>
                <a:t>2020 Schlachtung von ca. 730 Mio. Tieren für die Fleischproduktion </a:t>
              </a:r>
              <a:endParaRPr sz="2000">
                <a:solidFill>
                  <a:schemeClr val="dk1"/>
                </a:solidFill>
                <a:latin typeface="Trebuchet MS"/>
                <a:ea typeface="Trebuchet MS"/>
                <a:cs typeface="Trebuchet MS"/>
                <a:sym typeface="Trebuchet MS"/>
              </a:endParaRPr>
            </a:p>
          </p:txBody>
        </p:sp>
        <p:sp>
          <p:nvSpPr>
            <p:cNvPr id="334" name="Google Shape;334;p13"/>
            <p:cNvSpPr/>
            <p:nvPr/>
          </p:nvSpPr>
          <p:spPr>
            <a:xfrm>
              <a:off x="1847299" y="4105506"/>
              <a:ext cx="4320000" cy="94497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txBox="1"/>
            <p:nvPr/>
          </p:nvSpPr>
          <p:spPr>
            <a:xfrm>
              <a:off x="1847299" y="4105506"/>
              <a:ext cx="4320000" cy="94497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Bio-Anteil von Fleisch bei unter 3%</a:t>
              </a:r>
              <a:endParaRPr sz="1500">
                <a:solidFill>
                  <a:schemeClr val="dk1"/>
                </a:solidFill>
                <a:latin typeface="Trebuchet MS"/>
                <a:ea typeface="Trebuchet MS"/>
                <a:cs typeface="Trebuchet MS"/>
                <a:sym typeface="Trebuchet MS"/>
              </a:endParaRPr>
            </a:p>
            <a:p>
              <a:pPr indent="-114300" lvl="1" marL="114300" marR="0" rtl="0" algn="l">
                <a:lnSpc>
                  <a:spcPct val="90000"/>
                </a:lnSpc>
                <a:spcBef>
                  <a:spcPts val="525"/>
                </a:spcBef>
                <a:spcAft>
                  <a:spcPts val="0"/>
                </a:spcAft>
                <a:buClr>
                  <a:schemeClr val="dk1"/>
                </a:buClr>
                <a:buSzPts val="1500"/>
                <a:buFont typeface="Trebuchet MS"/>
                <a:buChar char="•"/>
              </a:pPr>
              <a:r>
                <a:rPr b="0" i="0" lang="en-US" sz="1500" u="none" cap="none" strike="noStrike">
                  <a:solidFill>
                    <a:schemeClr val="dk1"/>
                  </a:solidFill>
                  <a:latin typeface="Trebuchet MS"/>
                  <a:ea typeface="Trebuchet MS"/>
                  <a:cs typeface="Trebuchet MS"/>
                  <a:sym typeface="Trebuchet MS"/>
                </a:rPr>
                <a:t>Geflügel (1,5 %)</a:t>
              </a:r>
              <a:endParaRPr b="0" i="0" sz="15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225"/>
                </a:spcBef>
                <a:spcAft>
                  <a:spcPts val="0"/>
                </a:spcAft>
                <a:buClr>
                  <a:schemeClr val="dk1"/>
                </a:buClr>
                <a:buSzPts val="1500"/>
                <a:buFont typeface="Trebuchet MS"/>
                <a:buChar char="•"/>
              </a:pPr>
              <a:r>
                <a:rPr b="0" i="0" lang="en-US" sz="1500" u="none" cap="none" strike="noStrike">
                  <a:solidFill>
                    <a:schemeClr val="dk1"/>
                  </a:solidFill>
                  <a:latin typeface="Trebuchet MS"/>
                  <a:ea typeface="Trebuchet MS"/>
                  <a:cs typeface="Trebuchet MS"/>
                  <a:sym typeface="Trebuchet MS"/>
                </a:rPr>
                <a:t>Schwein Rind, Lamm, Schaf und Kalb (&lt;2%)</a:t>
              </a:r>
              <a:endParaRPr b="0" i="0" sz="1500" u="none" cap="none" strike="noStrike">
                <a:solidFill>
                  <a:schemeClr val="dk1"/>
                </a:solidFill>
                <a:latin typeface="Trebuchet MS"/>
                <a:ea typeface="Trebuchet MS"/>
                <a:cs typeface="Trebuchet MS"/>
                <a:sym typeface="Trebuchet MS"/>
              </a:endParaRPr>
            </a:p>
            <a:p>
              <a:pPr indent="-114300" lvl="1" marL="114300" marR="0" rtl="0" algn="l">
                <a:lnSpc>
                  <a:spcPct val="90000"/>
                </a:lnSpc>
                <a:spcBef>
                  <a:spcPts val="225"/>
                </a:spcBef>
                <a:spcAft>
                  <a:spcPts val="0"/>
                </a:spcAft>
                <a:buClr>
                  <a:schemeClr val="dk1"/>
                </a:buClr>
                <a:buSzPts val="1500"/>
                <a:buFont typeface="Trebuchet MS"/>
                <a:buChar char="•"/>
              </a:pPr>
              <a:r>
                <a:rPr b="0" i="0" lang="en-US" sz="1500" u="none" cap="none" strike="noStrike">
                  <a:solidFill>
                    <a:schemeClr val="dk1"/>
                  </a:solidFill>
                  <a:latin typeface="Trebuchet MS"/>
                  <a:ea typeface="Trebuchet MS"/>
                  <a:cs typeface="Trebuchet MS"/>
                  <a:sym typeface="Trebuchet MS"/>
                </a:rPr>
                <a:t>Fleisch- und Wurstwaren (1%)</a:t>
              </a:r>
              <a:endParaRPr b="0" i="0" sz="1500" u="none" cap="none" strike="noStrike">
                <a:solidFill>
                  <a:schemeClr val="dk1"/>
                </a:solidFill>
                <a:latin typeface="Trebuchet MS"/>
                <a:ea typeface="Trebuchet MS"/>
                <a:cs typeface="Trebuchet MS"/>
                <a:sym typeface="Trebuchet MS"/>
              </a:endParaRPr>
            </a:p>
          </p:txBody>
        </p:sp>
      </p:grpSp>
      <p:sp>
        <p:nvSpPr>
          <p:cNvPr id="336" name="Google Shape;336;p13"/>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txBox="1"/>
          <p:nvPr/>
        </p:nvSpPr>
        <p:spPr>
          <a:xfrm>
            <a:off x="9546724" y="6870700"/>
            <a:ext cx="2645276"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700">
                <a:solidFill>
                  <a:srgbClr val="FFFFFF"/>
                </a:solidFill>
                <a:latin typeface="Trebuchet MS"/>
                <a:ea typeface="Trebuchet MS"/>
                <a:cs typeface="Trebuchet MS"/>
                <a:sym typeface="Trebuchet MS"/>
              </a:rPr>
              <a:t>"</a:t>
            </a:r>
            <a:r>
              <a:rPr lang="en-US" sz="700" u="sng">
                <a:solidFill>
                  <a:srgbClr val="FFFFFF"/>
                </a:solidFill>
                <a:latin typeface="Trebuchet MS"/>
                <a:ea typeface="Trebuchet MS"/>
                <a:cs typeface="Trebuchet MS"/>
                <a:sym typeface="Trebuchet MS"/>
                <a:hlinkClick r:id="rId4">
                  <a:extLst>
                    <a:ext uri="{A12FA001-AC4F-418D-AE19-62706E023703}">
                      <ahyp:hlinkClr val="tx"/>
                    </a:ext>
                  </a:extLst>
                </a:hlinkClick>
              </a:rPr>
              <a:t>Dieses Foto</a:t>
            </a:r>
            <a:r>
              <a:rPr lang="en-US" sz="700">
                <a:solidFill>
                  <a:srgbClr val="FFFFFF"/>
                </a:solidFill>
                <a:latin typeface="Trebuchet MS"/>
                <a:ea typeface="Trebuchet MS"/>
                <a:cs typeface="Trebuchet MS"/>
                <a:sym typeface="Trebuchet MS"/>
              </a:rPr>
              <a:t>" von Unbekannter Autor ist lizenziert gemäß </a:t>
            </a:r>
            <a:r>
              <a:rPr lang="en-US" sz="700" u="sng">
                <a:solidFill>
                  <a:srgbClr val="FFFFFF"/>
                </a:solidFill>
                <a:latin typeface="Trebuchet MS"/>
                <a:ea typeface="Trebuchet MS"/>
                <a:cs typeface="Trebuchet MS"/>
                <a:sym typeface="Trebuchet MS"/>
                <a:hlinkClick r:id="rId5">
                  <a:extLst>
                    <a:ext uri="{A12FA001-AC4F-418D-AE19-62706E023703}">
                      <ahyp:hlinkClr val="tx"/>
                    </a:ext>
                  </a:extLst>
                </a:hlinkClick>
              </a:rPr>
              <a:t>CC BY-SA</a:t>
            </a:r>
            <a:endParaRPr sz="700">
              <a:solidFill>
                <a:srgbClr val="FFFFFF"/>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4"/>
          <p:cNvSpPr txBox="1"/>
          <p:nvPr>
            <p:ph type="title"/>
          </p:nvPr>
        </p:nvSpPr>
        <p:spPr>
          <a:xfrm>
            <a:off x="492370" y="516835"/>
            <a:ext cx="3084844" cy="577284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accent1"/>
              </a:buClr>
              <a:buSzPts val="2000"/>
              <a:buFont typeface="Trebuchet MS"/>
              <a:buNone/>
            </a:pPr>
            <a:r>
              <a:rPr lang="en-US"/>
              <a:t>Potenziale von Innovationen </a:t>
            </a:r>
            <a:r>
              <a:rPr lang="en-US" sz="3600"/>
              <a:t>in der </a:t>
            </a:r>
            <a:r>
              <a:rPr lang="en-US"/>
              <a:t>Ernährung? </a:t>
            </a:r>
            <a:endParaRPr/>
          </a:p>
        </p:txBody>
      </p:sp>
      <p:pic>
        <p:nvPicPr>
          <p:cNvPr descr="Ein Bild, das verschieden, Salat, Gericht, mehrere enthält.&#10;&#10;Beschreibung automatisch generiert." id="344" name="Google Shape;344;p14"/>
          <p:cNvPicPr preferRelativeResize="0"/>
          <p:nvPr/>
        </p:nvPicPr>
        <p:blipFill rotWithShape="1">
          <a:blip r:embed="rId3">
            <a:alphaModFix/>
          </a:blip>
          <a:srcRect b="0" l="0" r="0" t="0"/>
          <a:stretch/>
        </p:blipFill>
        <p:spPr>
          <a:xfrm>
            <a:off x="4300678" y="231897"/>
            <a:ext cx="7648574" cy="4710523"/>
          </a:xfrm>
          <a:prstGeom prst="rect">
            <a:avLst/>
          </a:prstGeom>
          <a:noFill/>
          <a:ln>
            <a:noFill/>
          </a:ln>
        </p:spPr>
      </p:pic>
      <p:pic>
        <p:nvPicPr>
          <p:cNvPr descr="Ein Bild, das Essen, Gemüse, Obst, verschieden enthält.&#10;&#10;Beschreibung automatisch generiert." id="345" name="Google Shape;345;p14"/>
          <p:cNvPicPr preferRelativeResize="0"/>
          <p:nvPr/>
        </p:nvPicPr>
        <p:blipFill rotWithShape="1">
          <a:blip r:embed="rId4">
            <a:alphaModFix/>
          </a:blip>
          <a:srcRect b="0" l="0" r="0" t="0"/>
          <a:stretch/>
        </p:blipFill>
        <p:spPr>
          <a:xfrm>
            <a:off x="4300678" y="3262783"/>
            <a:ext cx="6196012" cy="3375535"/>
          </a:xfrm>
          <a:prstGeom prst="rect">
            <a:avLst/>
          </a:prstGeom>
          <a:noFill/>
          <a:ln>
            <a:noFill/>
          </a:ln>
        </p:spPr>
      </p:pic>
      <p:pic>
        <p:nvPicPr>
          <p:cNvPr descr="Ein Bild, das Person, drinnen, Essen, Hand enthält.&#10;&#10;Beschreibung automatisch generiert." id="346" name="Google Shape;346;p14"/>
          <p:cNvPicPr preferRelativeResize="0"/>
          <p:nvPr/>
        </p:nvPicPr>
        <p:blipFill rotWithShape="1">
          <a:blip r:embed="rId5">
            <a:alphaModFix/>
          </a:blip>
          <a:srcRect b="0" l="0" r="0" t="0"/>
          <a:stretch/>
        </p:blipFill>
        <p:spPr>
          <a:xfrm>
            <a:off x="8015427" y="3148489"/>
            <a:ext cx="3993356" cy="34850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5"/>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1"/>
              </a:buClr>
              <a:buSzPts val="2000"/>
              <a:buFont typeface="Trebuchet MS"/>
              <a:buNone/>
            </a:pPr>
            <a:r>
              <a:t/>
            </a:r>
            <a:endParaRPr/>
          </a:p>
        </p:txBody>
      </p:sp>
      <p:sp>
        <p:nvSpPr>
          <p:cNvPr id="353" name="Google Shape;353;p15"/>
          <p:cNvSpPr txBox="1"/>
          <p:nvPr>
            <p:ph idx="1" type="body"/>
          </p:nvPr>
        </p:nvSpPr>
        <p:spPr>
          <a:xfrm>
            <a:off x="5178630" y="2157351"/>
            <a:ext cx="6374080" cy="4168943"/>
          </a:xfrm>
          <a:prstGeom prst="rect">
            <a:avLst/>
          </a:prstGeom>
          <a:noFill/>
          <a:ln>
            <a:noFill/>
          </a:ln>
        </p:spPr>
        <p:txBody>
          <a:bodyPr anchorCtr="0" anchor="t" bIns="45700" lIns="0" spcFirstLastPara="1" rIns="0" wrap="square" tIns="45700">
            <a:normAutofit/>
          </a:bodyPr>
          <a:lstStyle/>
          <a:p>
            <a:pPr indent="0" lvl="0" marL="0" rtl="0" algn="l">
              <a:spcBef>
                <a:spcPts val="0"/>
              </a:spcBef>
              <a:spcAft>
                <a:spcPts val="0"/>
              </a:spcAft>
              <a:buSzPts val="1440"/>
              <a:buNone/>
            </a:pPr>
            <a:r>
              <a:rPr lang="en-US"/>
              <a:t>Mehr als 20 tierschutzrelevante Vorhaben im Koalitionsvertrag festgehalten</a:t>
            </a:r>
            <a:endParaRPr/>
          </a:p>
          <a:p>
            <a:pPr indent="-285750" lvl="1" marL="383540" rtl="0" algn="l">
              <a:spcBef>
                <a:spcPts val="1000"/>
              </a:spcBef>
              <a:spcAft>
                <a:spcPts val="0"/>
              </a:spcAft>
              <a:buSzPts val="1440"/>
              <a:buChar char="►"/>
            </a:pPr>
            <a:r>
              <a:rPr lang="en-US" sz="1800"/>
              <a:t>Tierarzneimittelgesetz</a:t>
            </a:r>
            <a:endParaRPr/>
          </a:p>
          <a:p>
            <a:pPr indent="-285750" lvl="1" marL="383540" rtl="0" algn="l">
              <a:spcBef>
                <a:spcPts val="1000"/>
              </a:spcBef>
              <a:spcAft>
                <a:spcPts val="0"/>
              </a:spcAft>
              <a:buSzPts val="1440"/>
              <a:buChar char="►"/>
            </a:pPr>
            <a:r>
              <a:rPr lang="en-US" sz="1800"/>
              <a:t>Tierhaltungskennzeichnung</a:t>
            </a:r>
            <a:endParaRPr/>
          </a:p>
          <a:p>
            <a:pPr indent="-285750" lvl="1" marL="383540" rtl="0" algn="l">
              <a:spcBef>
                <a:spcPts val="1000"/>
              </a:spcBef>
              <a:spcAft>
                <a:spcPts val="0"/>
              </a:spcAft>
              <a:buSzPts val="1440"/>
              <a:buChar char="►"/>
            </a:pPr>
            <a:r>
              <a:rPr lang="en-US" sz="1800"/>
              <a:t>Tierschutzgesetz</a:t>
            </a:r>
            <a:endParaRPr/>
          </a:p>
          <a:p>
            <a:pPr indent="-285750" lvl="1" marL="383540" rtl="0" algn="l">
              <a:spcBef>
                <a:spcPts val="1000"/>
              </a:spcBef>
              <a:spcAft>
                <a:spcPts val="0"/>
              </a:spcAft>
              <a:buSzPts val="1440"/>
              <a:buChar char="►"/>
            </a:pPr>
            <a:r>
              <a:rPr lang="en-US" sz="1800"/>
              <a:t>Ernährungsstrategie</a:t>
            </a:r>
            <a:endParaRPr sz="1800"/>
          </a:p>
          <a:p>
            <a:pPr indent="-285750" lvl="1" marL="383540" rtl="0" algn="l">
              <a:spcBef>
                <a:spcPts val="1000"/>
              </a:spcBef>
              <a:spcAft>
                <a:spcPts val="0"/>
              </a:spcAft>
              <a:buSzPts val="1440"/>
              <a:buChar char="►"/>
            </a:pPr>
            <a:r>
              <a:rPr lang="en-US" sz="1800"/>
              <a:t>Tiergesundheitsstrategie</a:t>
            </a:r>
            <a:endParaRPr/>
          </a:p>
          <a:p>
            <a:pPr indent="-285750" lvl="1" marL="383540" rtl="0" algn="l">
              <a:spcBef>
                <a:spcPts val="1000"/>
              </a:spcBef>
              <a:spcAft>
                <a:spcPts val="0"/>
              </a:spcAft>
              <a:buSzPts val="1440"/>
              <a:buChar char="►"/>
            </a:pPr>
            <a:r>
              <a:rPr lang="en-US" sz="1800"/>
              <a:t>Tierversuchsreduktion</a:t>
            </a:r>
            <a:endParaRPr sz="1800"/>
          </a:p>
          <a:p>
            <a:pPr indent="-285750" lvl="1" marL="383540" rtl="0" algn="l">
              <a:spcBef>
                <a:spcPts val="1000"/>
              </a:spcBef>
              <a:spcAft>
                <a:spcPts val="0"/>
              </a:spcAft>
              <a:buSzPts val="1440"/>
              <a:buChar char="►"/>
            </a:pPr>
            <a:r>
              <a:rPr lang="en-US" sz="1800"/>
              <a:t>Tierschutzbeauftr</a:t>
            </a:r>
            <a:r>
              <a:rPr lang="en-US"/>
              <a:t>agte*r</a:t>
            </a:r>
            <a:endParaRPr/>
          </a:p>
        </p:txBody>
      </p:sp>
      <p:sp>
        <p:nvSpPr>
          <p:cNvPr id="354" name="Google Shape;354;p15"/>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120"/>
              <a:buNone/>
            </a:pPr>
            <a:r>
              <a:t/>
            </a:r>
            <a:endParaRPr/>
          </a:p>
        </p:txBody>
      </p:sp>
      <p:pic>
        <p:nvPicPr>
          <p:cNvPr descr="Ein Bild, das draußen, Gebäude, Stein enthält.&#10;&#10;Beschreibung automatisch generiert." id="355" name="Google Shape;355;p15"/>
          <p:cNvPicPr preferRelativeResize="0"/>
          <p:nvPr/>
        </p:nvPicPr>
        <p:blipFill rotWithShape="1">
          <a:blip r:embed="rId3">
            <a:alphaModFix/>
          </a:blip>
          <a:srcRect b="2" l="18235" r="36713" t="0"/>
          <a:stretch/>
        </p:blipFill>
        <p:spPr>
          <a:xfrm>
            <a:off x="20" y="-12128"/>
            <a:ext cx="4654276" cy="6870127"/>
          </a:xfrm>
          <a:prstGeom prst="rect">
            <a:avLst/>
          </a:prstGeom>
          <a:noFill/>
          <a:ln>
            <a:noFill/>
          </a:ln>
        </p:spPr>
      </p:pic>
      <p:sp>
        <p:nvSpPr>
          <p:cNvPr id="356" name="Google Shape;356;p15"/>
          <p:cNvSpPr txBox="1"/>
          <p:nvPr/>
        </p:nvSpPr>
        <p:spPr>
          <a:xfrm>
            <a:off x="5360895" y="186711"/>
            <a:ext cx="6368142"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chemeClr val="dk1"/>
              </a:buClr>
              <a:buSzPts val="3600"/>
              <a:buFont typeface="Trebuchet MS"/>
              <a:buNone/>
            </a:pPr>
            <a:r>
              <a:rPr b="0" lang="en-US" sz="3600">
                <a:solidFill>
                  <a:schemeClr val="dk1"/>
                </a:solidFill>
                <a:latin typeface="Trebuchet MS"/>
                <a:ea typeface="Trebuchet MS"/>
                <a:cs typeface="Trebuchet MS"/>
                <a:sym typeface="Trebuchet MS"/>
              </a:rPr>
              <a:t>Tierschutz-Vorhaben der Bundesregierung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p16"/>
          <p:cNvSpPr/>
          <p:nvPr/>
        </p:nvSpPr>
        <p:spPr>
          <a:xfrm>
            <a:off x="0" y="0"/>
            <a:ext cx="12192001"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362" name="Google Shape;362;p16"/>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363" name="Google Shape;363;p1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in Bild, das Text enthält.&#10;&#10;Beschreibung automatisch generiert." id="365" name="Google Shape;365;p16"/>
          <p:cNvPicPr preferRelativeResize="0"/>
          <p:nvPr/>
        </p:nvPicPr>
        <p:blipFill rotWithShape="1">
          <a:blip r:embed="rId3">
            <a:alphaModFix/>
          </a:blip>
          <a:srcRect b="0" l="0" r="0" t="0"/>
          <a:stretch/>
        </p:blipFill>
        <p:spPr>
          <a:xfrm>
            <a:off x="1451020" y="2037508"/>
            <a:ext cx="8662802" cy="3083629"/>
          </a:xfrm>
          <a:prstGeom prst="rect">
            <a:avLst/>
          </a:prstGeom>
          <a:noFill/>
          <a:ln>
            <a:noFill/>
          </a:ln>
        </p:spPr>
      </p:pic>
      <p:sp>
        <p:nvSpPr>
          <p:cNvPr id="366" name="Google Shape;366;p16"/>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pic>
        <p:nvPicPr>
          <p:cNvPr descr="Kurznotiz mit Fragezeichen" id="371" name="Google Shape;371;p17"/>
          <p:cNvPicPr preferRelativeResize="0"/>
          <p:nvPr/>
        </p:nvPicPr>
        <p:blipFill rotWithShape="1">
          <a:blip r:embed="rId3">
            <a:alphaModFix amt="35000"/>
          </a:blip>
          <a:srcRect b="5569" l="0" r="0" t="10162"/>
          <a:stretch/>
        </p:blipFill>
        <p:spPr>
          <a:xfrm>
            <a:off x="20" y="10"/>
            <a:ext cx="12191980" cy="6857990"/>
          </a:xfrm>
          <a:prstGeom prst="rect">
            <a:avLst/>
          </a:prstGeom>
          <a:noFill/>
          <a:ln>
            <a:noFill/>
          </a:ln>
        </p:spPr>
      </p:pic>
      <p:sp>
        <p:nvSpPr>
          <p:cNvPr id="372" name="Google Shape;372;p17"/>
          <p:cNvSpPr txBox="1"/>
          <p:nvPr>
            <p:ph type="ctrTitle"/>
          </p:nvPr>
        </p:nvSpPr>
        <p:spPr>
          <a:xfrm>
            <a:off x="1507067" y="2550694"/>
            <a:ext cx="5779257" cy="1500141"/>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accent1"/>
              </a:buClr>
              <a:buSzPts val="5400"/>
              <a:buFont typeface="Trebuchet MS"/>
              <a:buNone/>
            </a:pPr>
            <a:r>
              <a:rPr lang="en-US"/>
              <a:t>Fragen?</a:t>
            </a:r>
            <a:endParaRPr/>
          </a:p>
        </p:txBody>
      </p:sp>
      <p:sp>
        <p:nvSpPr>
          <p:cNvPr id="373" name="Google Shape;373;p17"/>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t/>
            </a:r>
            <a:endParaRPr>
              <a:solidFill>
                <a:srgbClr val="262626"/>
              </a:solidFill>
            </a:endParaRPr>
          </a:p>
        </p:txBody>
      </p:sp>
      <p:sp>
        <p:nvSpPr>
          <p:cNvPr id="374" name="Google Shape;374;p17"/>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Geht Zukunft nur vegan?! Wie wir Tierschutz, Nachhaltigkeit und Konsum zusammenbringen</a:t>
            </a:r>
            <a:endParaRPr/>
          </a:p>
        </p:txBody>
      </p:sp>
      <p:cxnSp>
        <p:nvCxnSpPr>
          <p:cNvPr id="375" name="Google Shape;375;p17"/>
          <p:cNvCxnSpPr/>
          <p:nvPr/>
        </p:nvCxnSpPr>
        <p:spPr>
          <a:xfrm>
            <a:off x="1207658" y="4343400"/>
            <a:ext cx="9875520" cy="0"/>
          </a:xfrm>
          <a:prstGeom prst="straightConnector1">
            <a:avLst/>
          </a:prstGeom>
          <a:noFill/>
          <a:ln cap="flat" cmpd="sng" w="9525">
            <a:solidFill>
              <a:schemeClr val="dk2">
                <a:alpha val="89803"/>
              </a:schemeClr>
            </a:solidFill>
            <a:prstDash val="solid"/>
            <a:round/>
            <a:headEnd len="sm" w="sm" type="none"/>
            <a:tailEnd len="sm" w="sm" type="none"/>
          </a:ln>
        </p:spPr>
      </p:cxnSp>
      <p:sp>
        <p:nvSpPr>
          <p:cNvPr id="376" name="Google Shape;376;p17"/>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72"/>
                                        </p:tgtEl>
                                        <p:attrNameLst>
                                          <p:attrName>style.visibility</p:attrName>
                                        </p:attrNameLst>
                                      </p:cBhvr>
                                      <p:to>
                                        <p:strVal val="visible"/>
                                      </p:to>
                                    </p:set>
                                    <p:animEffect filter="fade" transition="in">
                                      <p:cBhvr>
                                        <p:cTn dur="7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1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3" name="Google Shape;383;p18"/>
          <p:cNvSpPr txBox="1"/>
          <p:nvPr>
            <p:ph type="ctrTitle"/>
          </p:nvPr>
        </p:nvSpPr>
        <p:spPr>
          <a:xfrm>
            <a:off x="965201" y="643467"/>
            <a:ext cx="6255026" cy="5054008"/>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accent1"/>
              </a:buClr>
              <a:buSzPts val="5400"/>
              <a:buFont typeface="Trebuchet MS"/>
              <a:buNone/>
            </a:pPr>
            <a:r>
              <a:rPr lang="en-US"/>
              <a:t>Danke &amp; Auf Wiedersehen!</a:t>
            </a:r>
            <a:endParaRPr/>
          </a:p>
        </p:txBody>
      </p:sp>
      <p:sp>
        <p:nvSpPr>
          <p:cNvPr id="384" name="Google Shape;384;p18"/>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Geht Zukunft nur vegan?! Wie wir Tierschutz, Nachhaltigkeit und Konsum zusammenbringen</a:t>
            </a:r>
            <a:endParaRPr/>
          </a:p>
        </p:txBody>
      </p:sp>
      <p:cxnSp>
        <p:nvCxnSpPr>
          <p:cNvPr id="385" name="Google Shape;385;p18"/>
          <p:cNvCxnSpPr/>
          <p:nvPr/>
        </p:nvCxnSpPr>
        <p:spPr>
          <a:xfrm>
            <a:off x="7534656" y="1391367"/>
            <a:ext cx="0" cy="3558208"/>
          </a:xfrm>
          <a:prstGeom prst="straightConnector1">
            <a:avLst/>
          </a:prstGeom>
          <a:noFill/>
          <a:ln cap="rnd" cmpd="sng" w="12700">
            <a:solidFill>
              <a:schemeClr val="dk2"/>
            </a:solidFill>
            <a:prstDash val="solid"/>
            <a:round/>
            <a:headEnd len="sm" w="sm" type="none"/>
            <a:tailEnd len="sm" w="sm" type="none"/>
          </a:ln>
        </p:spPr>
      </p:cxnSp>
      <p:sp>
        <p:nvSpPr>
          <p:cNvPr id="386" name="Google Shape;386;p18"/>
          <p:cNvSpPr/>
          <p:nvPr/>
        </p:nvSpPr>
        <p:spPr>
          <a:xfrm>
            <a:off x="15" y="6340942"/>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
          <p:cNvSpPr txBox="1"/>
          <p:nvPr/>
        </p:nvSpPr>
        <p:spPr>
          <a:xfrm>
            <a:off x="7587689" y="643467"/>
            <a:ext cx="4156636" cy="5054008"/>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Clr>
                <a:schemeClr val="accent1"/>
              </a:buClr>
              <a:buSzPts val="1440"/>
              <a:buFont typeface="Noto Sans Symbols"/>
              <a:buNone/>
            </a:pPr>
            <a:r>
              <a:rPr lang="en-US" sz="1800">
                <a:solidFill>
                  <a:srgbClr val="7F7F7F"/>
                </a:solidFill>
                <a:latin typeface="Trebuchet MS"/>
                <a:ea typeface="Trebuchet MS"/>
                <a:cs typeface="Trebuchet MS"/>
                <a:sym typeface="Trebuchet MS"/>
              </a:rPr>
              <a:t>Fragen, Anregungen an: </a:t>
            </a:r>
            <a:endParaRPr/>
          </a:p>
          <a:p>
            <a:pPr indent="0" lvl="0" marL="0" marR="0" rtl="0" algn="r">
              <a:spcBef>
                <a:spcPts val="1000"/>
              </a:spcBef>
              <a:spcAft>
                <a:spcPts val="0"/>
              </a:spcAft>
              <a:buClr>
                <a:schemeClr val="accent1"/>
              </a:buClr>
              <a:buSzPts val="1440"/>
              <a:buFont typeface="Noto Sans Symbols"/>
              <a:buNone/>
            </a:pPr>
            <a:r>
              <a:rPr lang="en-US" sz="1800">
                <a:solidFill>
                  <a:srgbClr val="7F7F7F"/>
                </a:solidFill>
                <a:latin typeface="Trebuchet MS"/>
                <a:ea typeface="Trebuchet MS"/>
                <a:cs typeface="Trebuchet MS"/>
                <a:sym typeface="Trebuchet MS"/>
              </a:rPr>
              <a:t>zoe.mayer@bundestag.de</a:t>
            </a:r>
            <a:endParaRPr sz="1800">
              <a:solidFill>
                <a:srgbClr val="7F7F7F"/>
              </a:solidFill>
              <a:latin typeface="Trebuchet MS"/>
              <a:ea typeface="Trebuchet MS"/>
              <a:cs typeface="Trebuchet MS"/>
              <a:sym typeface="Trebuchet MS"/>
            </a:endParaRPr>
          </a:p>
        </p:txBody>
      </p:sp>
      <p:pic>
        <p:nvPicPr>
          <p:cNvPr descr="Ein Bild, das drinnen, dunkel, Nachthimmel enthält.&#10;&#10;Beschreibung automatisch generiert." id="389" name="Google Shape;389;p18"/>
          <p:cNvPicPr preferRelativeResize="0"/>
          <p:nvPr/>
        </p:nvPicPr>
        <p:blipFill rotWithShape="1">
          <a:blip r:embed="rId3">
            <a:alphaModFix/>
          </a:blip>
          <a:srcRect b="0" l="0" r="0" t="0"/>
          <a:stretch/>
        </p:blipFill>
        <p:spPr>
          <a:xfrm>
            <a:off x="8897375" y="3611676"/>
            <a:ext cx="685801" cy="1147082"/>
          </a:xfrm>
          <a:prstGeom prst="rect">
            <a:avLst/>
          </a:prstGeom>
          <a:noFill/>
          <a:ln>
            <a:noFill/>
          </a:ln>
        </p:spPr>
      </p:pic>
      <p:pic>
        <p:nvPicPr>
          <p:cNvPr descr="Ein Bild, das Nachthimmel enthält.&#10;&#10;Beschreibung automatisch generiert." id="390" name="Google Shape;390;p18"/>
          <p:cNvPicPr preferRelativeResize="0"/>
          <p:nvPr/>
        </p:nvPicPr>
        <p:blipFill rotWithShape="1">
          <a:blip r:embed="rId4">
            <a:alphaModFix/>
          </a:blip>
          <a:srcRect b="0" l="0" r="0" t="0"/>
          <a:stretch/>
        </p:blipFill>
        <p:spPr>
          <a:xfrm>
            <a:off x="9957372" y="3605893"/>
            <a:ext cx="677636" cy="1136197"/>
          </a:xfrm>
          <a:prstGeom prst="rect">
            <a:avLst/>
          </a:prstGeom>
          <a:noFill/>
          <a:ln>
            <a:noFill/>
          </a:ln>
        </p:spPr>
      </p:pic>
      <p:pic>
        <p:nvPicPr>
          <p:cNvPr descr="Ein Bild, das Nachthimmel enthält.&#10;&#10;Beschreibung automatisch generiert." id="391" name="Google Shape;391;p18"/>
          <p:cNvPicPr preferRelativeResize="0"/>
          <p:nvPr/>
        </p:nvPicPr>
        <p:blipFill rotWithShape="1">
          <a:blip r:embed="rId5">
            <a:alphaModFix/>
          </a:blip>
          <a:srcRect b="0" l="0" r="0" t="0"/>
          <a:stretch/>
        </p:blipFill>
        <p:spPr>
          <a:xfrm>
            <a:off x="11034377" y="3609975"/>
            <a:ext cx="689883" cy="11470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
          <p:cNvSpPr/>
          <p:nvPr/>
        </p:nvSpPr>
        <p:spPr>
          <a:xfrm>
            <a:off x="0" y="0"/>
            <a:ext cx="12192001"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61" name="Google Shape;161;p2"/>
          <p:cNvSpPr txBox="1"/>
          <p:nvPr>
            <p:ph type="title"/>
          </p:nvPr>
        </p:nvSpPr>
        <p:spPr>
          <a:xfrm>
            <a:off x="6411685" y="634946"/>
            <a:ext cx="5127171" cy="145075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Warum Tierschutz wichtig ist</a:t>
            </a:r>
            <a:endParaRPr/>
          </a:p>
        </p:txBody>
      </p:sp>
      <p:sp>
        <p:nvSpPr>
          <p:cNvPr id="162" name="Google Shape;162;p2"/>
          <p:cNvSpPr txBox="1"/>
          <p:nvPr>
            <p:ph idx="1" type="body"/>
          </p:nvPr>
        </p:nvSpPr>
        <p:spPr>
          <a:xfrm>
            <a:off x="6411684" y="2198914"/>
            <a:ext cx="5127172" cy="3670180"/>
          </a:xfrm>
          <a:prstGeom prst="rect">
            <a:avLst/>
          </a:prstGeom>
          <a:noFill/>
          <a:ln>
            <a:noFill/>
          </a:ln>
        </p:spPr>
        <p:txBody>
          <a:bodyPr anchorCtr="0" anchor="t" bIns="45700" lIns="0" spcFirstLastPara="1" rIns="0" wrap="square" tIns="45700">
            <a:normAutofit/>
          </a:bodyPr>
          <a:lstStyle/>
          <a:p>
            <a:pPr indent="0" lvl="0" marL="228600" rtl="0" algn="l">
              <a:spcBef>
                <a:spcPts val="0"/>
              </a:spcBef>
              <a:spcAft>
                <a:spcPts val="0"/>
              </a:spcAft>
              <a:buSzPts val="1440"/>
              <a:buNone/>
            </a:pPr>
            <a:r>
              <a:rPr lang="en-US"/>
              <a:t>Aus der Verantwortung des Menschen für Tiere als Mitgeschöpfe sind wir zum Schutz deren Lebens und Wohlbefindens verpflichtet. </a:t>
            </a:r>
            <a:endParaRPr>
              <a:latin typeface="Calibri"/>
              <a:ea typeface="Calibri"/>
              <a:cs typeface="Calibri"/>
              <a:sym typeface="Calibri"/>
            </a:endParaRPr>
          </a:p>
          <a:p>
            <a:pPr indent="0" lvl="0" marL="228600" rtl="0" algn="l">
              <a:spcBef>
                <a:spcPts val="1800"/>
              </a:spcBef>
              <a:spcAft>
                <a:spcPts val="0"/>
              </a:spcAft>
              <a:buSzPts val="1440"/>
              <a:buNone/>
            </a:pPr>
            <a:r>
              <a:rPr lang="en-US"/>
              <a:t>"Niemand darf einem Tier ohne vernünftigen Grund Schmerzen, Leiden oder Schäden zufügen." (§1 TierSchG) </a:t>
            </a:r>
            <a:endParaRPr>
              <a:latin typeface="Calibri"/>
              <a:ea typeface="Calibri"/>
              <a:cs typeface="Calibri"/>
              <a:sym typeface="Calibri"/>
            </a:endParaRPr>
          </a:p>
          <a:p>
            <a:pPr indent="0" lvl="0" marL="228600" rtl="0" algn="l">
              <a:spcBef>
                <a:spcPts val="1800"/>
              </a:spcBef>
              <a:spcAft>
                <a:spcPts val="0"/>
              </a:spcAft>
              <a:buSzPts val="1440"/>
              <a:buNone/>
            </a:pPr>
            <a:r>
              <a:rPr lang="en-US"/>
              <a:t>Tierschutz ist Staatsziel mit Verfassungsrang (Art. 20a Grundgesetz)</a:t>
            </a:r>
            <a:endParaRPr/>
          </a:p>
        </p:txBody>
      </p:sp>
      <p:sp>
        <p:nvSpPr>
          <p:cNvPr id="163" name="Google Shape;163;p2"/>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Geht Zukunft nur vegan?! Wie wir Tierschutz, Nachhaltigkeit und Konsum zusammenbringen</a:t>
            </a:r>
            <a:endParaRPr/>
          </a:p>
        </p:txBody>
      </p:sp>
      <p:pic>
        <p:nvPicPr>
          <p:cNvPr descr="Ein Bild, das draußen, Baum, Säugetier, Rinder- enthält.&#10;&#10;Beschreibung automatisch generiert." id="164" name="Google Shape;164;p2"/>
          <p:cNvPicPr preferRelativeResize="0"/>
          <p:nvPr/>
        </p:nvPicPr>
        <p:blipFill rotWithShape="1">
          <a:blip r:embed="rId3">
            <a:alphaModFix/>
          </a:blip>
          <a:srcRect b="0" l="0" r="0" t="0"/>
          <a:stretch/>
        </p:blipFill>
        <p:spPr>
          <a:xfrm>
            <a:off x="643192" y="1449499"/>
            <a:ext cx="5451627" cy="3638961"/>
          </a:xfrm>
          <a:prstGeom prst="rect">
            <a:avLst/>
          </a:prstGeom>
          <a:noFill/>
          <a:ln>
            <a:noFill/>
          </a:ln>
        </p:spPr>
      </p:pic>
      <p:cxnSp>
        <p:nvCxnSpPr>
          <p:cNvPr id="165" name="Google Shape;165;p2"/>
          <p:cNvCxnSpPr/>
          <p:nvPr/>
        </p:nvCxnSpPr>
        <p:spPr>
          <a:xfrm>
            <a:off x="6411684" y="2086188"/>
            <a:ext cx="4748808"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166" name="Google Shape;166;p2"/>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
          <p:cNvSpPr txBox="1"/>
          <p:nvPr/>
        </p:nvSpPr>
        <p:spPr>
          <a:xfrm>
            <a:off x="647211" y="4850422"/>
            <a:ext cx="545123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lt1"/>
                </a:solidFill>
                <a:latin typeface="Trebuchet MS"/>
                <a:ea typeface="Trebuchet MS"/>
                <a:cs typeface="Trebuchet MS"/>
                <a:sym typeface="Trebuchet MS"/>
              </a:rPr>
              <a:t>Hausrind ©Gabriela Penela / We Animals Media</a:t>
            </a:r>
            <a:endParaRPr sz="1000">
              <a:solidFill>
                <a:schemeClr val="lt1"/>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3"/>
          <p:cNvSpPr/>
          <p:nvPr/>
        </p:nvSpPr>
        <p:spPr>
          <a:xfrm>
            <a:off x="0" y="0"/>
            <a:ext cx="12192001"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75" name="Google Shape;175;p3"/>
          <p:cNvSpPr txBox="1"/>
          <p:nvPr>
            <p:ph type="title"/>
          </p:nvPr>
        </p:nvSpPr>
        <p:spPr>
          <a:xfrm>
            <a:off x="5144679" y="634946"/>
            <a:ext cx="6405063" cy="145075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fühlend, denkend, komplex</a:t>
            </a:r>
            <a:endParaRPr/>
          </a:p>
        </p:txBody>
      </p:sp>
      <p:sp>
        <p:nvSpPr>
          <p:cNvPr id="176" name="Google Shape;176;p3"/>
          <p:cNvSpPr txBox="1"/>
          <p:nvPr>
            <p:ph idx="1" type="body"/>
          </p:nvPr>
        </p:nvSpPr>
        <p:spPr>
          <a:xfrm>
            <a:off x="5144679" y="2198914"/>
            <a:ext cx="6405063" cy="3670180"/>
          </a:xfrm>
          <a:prstGeom prst="rect">
            <a:avLst/>
          </a:prstGeom>
          <a:noFill/>
          <a:ln>
            <a:noFill/>
          </a:ln>
        </p:spPr>
        <p:txBody>
          <a:bodyPr anchorCtr="0" anchor="t" bIns="45700" lIns="0" spcFirstLastPara="1" rIns="0" wrap="square" tIns="45700">
            <a:normAutofit/>
          </a:bodyPr>
          <a:lstStyle/>
          <a:p>
            <a:pPr indent="0" lvl="0" marL="228600" rtl="0" algn="l">
              <a:spcBef>
                <a:spcPts val="0"/>
              </a:spcBef>
              <a:spcAft>
                <a:spcPts val="0"/>
              </a:spcAft>
              <a:buSzPts val="1440"/>
              <a:buNone/>
            </a:pPr>
            <a:r>
              <a:t/>
            </a:r>
            <a:endParaRPr/>
          </a:p>
          <a:p>
            <a:pPr indent="0" lvl="0" marL="228600" rtl="0" algn="l">
              <a:spcBef>
                <a:spcPts val="1800"/>
              </a:spcBef>
              <a:spcAft>
                <a:spcPts val="0"/>
              </a:spcAft>
              <a:buSzPts val="1440"/>
              <a:buNone/>
            </a:pPr>
            <a:r>
              <a:rPr lang="en-US"/>
              <a:t>"</a:t>
            </a:r>
            <a:r>
              <a:rPr i="1" lang="en-US"/>
              <a:t>Die Frage heißt nicht: Können Tiere denken oder reden? Sondern: Können sie leiden?</a:t>
            </a:r>
            <a:r>
              <a:rPr lang="en-US"/>
              <a:t>" - Jeremy Bentham </a:t>
            </a:r>
            <a:endParaRPr/>
          </a:p>
          <a:p>
            <a:pPr indent="0" lvl="0" marL="228600" rtl="0" algn="l">
              <a:spcBef>
                <a:spcPts val="1800"/>
              </a:spcBef>
              <a:spcAft>
                <a:spcPts val="0"/>
              </a:spcAft>
              <a:buSzPts val="1440"/>
              <a:buNone/>
            </a:pPr>
            <a:r>
              <a:t/>
            </a:r>
            <a:endParaRPr/>
          </a:p>
          <a:p>
            <a:pPr indent="0" lvl="0" marL="228600" rtl="0" algn="l">
              <a:spcBef>
                <a:spcPts val="1800"/>
              </a:spcBef>
              <a:spcAft>
                <a:spcPts val="0"/>
              </a:spcAft>
              <a:buSzPts val="1440"/>
              <a:buNone/>
            </a:pPr>
            <a:r>
              <a:rPr lang="en-US"/>
              <a:t>Elefantin 'Happy' - Grundrecht auf körperliche Unversehrtheit (Freiheit von willkürlicher und unangemessener Einschränkung einer Person)? - juristische Person? </a:t>
            </a:r>
            <a:endParaRPr/>
          </a:p>
        </p:txBody>
      </p:sp>
      <p:sp>
        <p:nvSpPr>
          <p:cNvPr id="177" name="Google Shape;177;p3"/>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Geht Zukunft nur vegan?! Wie wir Tierschutz, Nachhaltigkeit und Konsum zusammenbringen</a:t>
            </a:r>
            <a:endParaRPr/>
          </a:p>
        </p:txBody>
      </p:sp>
      <p:cxnSp>
        <p:nvCxnSpPr>
          <p:cNvPr id="178" name="Google Shape;178;p3"/>
          <p:cNvCxnSpPr/>
          <p:nvPr/>
        </p:nvCxnSpPr>
        <p:spPr>
          <a:xfrm>
            <a:off x="5181247" y="2086188"/>
            <a:ext cx="5852160" cy="0"/>
          </a:xfrm>
          <a:prstGeom prst="straightConnector1">
            <a:avLst/>
          </a:prstGeom>
          <a:noFill/>
          <a:ln cap="flat" cmpd="sng" w="9525">
            <a:solidFill>
              <a:srgbClr val="7F7F7F">
                <a:alpha val="89803"/>
              </a:srgbClr>
            </a:solidFill>
            <a:prstDash val="solid"/>
            <a:round/>
            <a:headEnd len="sm" w="sm" type="none"/>
            <a:tailEnd len="sm" w="sm" type="none"/>
          </a:ln>
        </p:spPr>
      </p:cxnSp>
      <p:pic>
        <p:nvPicPr>
          <p:cNvPr descr="Ein Bild, das grün enthält.&#10;&#10;Beschreibung automatisch generiert." id="179" name="Google Shape;179;p3"/>
          <p:cNvPicPr preferRelativeResize="0"/>
          <p:nvPr/>
        </p:nvPicPr>
        <p:blipFill rotWithShape="1">
          <a:blip r:embed="rId3">
            <a:alphaModFix/>
          </a:blip>
          <a:srcRect b="36561" l="-890" r="296" t="22133"/>
          <a:stretch/>
        </p:blipFill>
        <p:spPr>
          <a:xfrm>
            <a:off x="622093" y="634445"/>
            <a:ext cx="4044191" cy="2497066"/>
          </a:xfrm>
          <a:prstGeom prst="rect">
            <a:avLst/>
          </a:prstGeom>
          <a:noFill/>
          <a:ln>
            <a:noFill/>
          </a:ln>
        </p:spPr>
      </p:pic>
      <p:sp>
        <p:nvSpPr>
          <p:cNvPr id="180" name="Google Shape;180;p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in Bild, das draußen, Elefant, Gras, Himmel enthält.&#10;&#10;Beschreibung automatisch generiert." id="182" name="Google Shape;182;p3"/>
          <p:cNvPicPr preferRelativeResize="0"/>
          <p:nvPr/>
        </p:nvPicPr>
        <p:blipFill rotWithShape="1">
          <a:blip r:embed="rId4">
            <a:alphaModFix/>
          </a:blip>
          <a:srcRect b="7385" l="0" r="3" t="0"/>
          <a:stretch/>
        </p:blipFill>
        <p:spPr>
          <a:xfrm>
            <a:off x="633999" y="3390973"/>
            <a:ext cx="4020297" cy="2476136"/>
          </a:xfrm>
          <a:prstGeom prst="rect">
            <a:avLst/>
          </a:prstGeom>
          <a:noFill/>
          <a:ln>
            <a:noFill/>
          </a:ln>
        </p:spPr>
      </p:pic>
      <p:sp>
        <p:nvSpPr>
          <p:cNvPr id="183" name="Google Shape;183;p3"/>
          <p:cNvSpPr txBox="1"/>
          <p:nvPr/>
        </p:nvSpPr>
        <p:spPr>
          <a:xfrm>
            <a:off x="639961" y="2902149"/>
            <a:ext cx="402907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Asiatischer Elefant ©Jo-Anne McArthur / ZOOCHECK</a:t>
            </a:r>
            <a:endParaRPr sz="1000">
              <a:solidFill>
                <a:schemeClr val="lt1"/>
              </a:solidFill>
              <a:latin typeface="Trebuchet MS"/>
              <a:ea typeface="Trebuchet MS"/>
              <a:cs typeface="Trebuchet MS"/>
              <a:sym typeface="Trebuchet MS"/>
            </a:endParaRPr>
          </a:p>
        </p:txBody>
      </p:sp>
      <p:sp>
        <p:nvSpPr>
          <p:cNvPr id="184" name="Google Shape;184;p3"/>
          <p:cNvSpPr txBox="1"/>
          <p:nvPr/>
        </p:nvSpPr>
        <p:spPr>
          <a:xfrm>
            <a:off x="639961" y="5628681"/>
            <a:ext cx="402907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Asiatischer Elefant ©Jo-Anne McArthur / We Animals Media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g23de80278f4_2_0"/>
          <p:cNvPicPr preferRelativeResize="0"/>
          <p:nvPr/>
        </p:nvPicPr>
        <p:blipFill>
          <a:blip r:embed="rId3">
            <a:alphaModFix/>
          </a:blip>
          <a:stretch>
            <a:fillRect/>
          </a:stretch>
        </p:blipFill>
        <p:spPr>
          <a:xfrm>
            <a:off x="0" y="2903675"/>
            <a:ext cx="6934051" cy="4622701"/>
          </a:xfrm>
          <a:prstGeom prst="rect">
            <a:avLst/>
          </a:prstGeom>
          <a:noFill/>
          <a:ln>
            <a:noFill/>
          </a:ln>
        </p:spPr>
      </p:pic>
      <p:pic>
        <p:nvPicPr>
          <p:cNvPr id="191" name="Google Shape;191;g23de80278f4_2_0"/>
          <p:cNvPicPr preferRelativeResize="0"/>
          <p:nvPr/>
        </p:nvPicPr>
        <p:blipFill rotWithShape="1">
          <a:blip r:embed="rId4">
            <a:alphaModFix/>
          </a:blip>
          <a:srcRect b="14674" l="4394" r="5189" t="-5090"/>
          <a:stretch/>
        </p:blipFill>
        <p:spPr>
          <a:xfrm>
            <a:off x="6376724" y="-2739800"/>
            <a:ext cx="5815275" cy="6013386"/>
          </a:xfrm>
          <a:prstGeom prst="rect">
            <a:avLst/>
          </a:prstGeom>
          <a:noFill/>
          <a:ln>
            <a:noFill/>
          </a:ln>
        </p:spPr>
      </p:pic>
      <p:pic>
        <p:nvPicPr>
          <p:cNvPr id="192" name="Google Shape;192;g23de80278f4_2_0"/>
          <p:cNvPicPr preferRelativeResize="0"/>
          <p:nvPr/>
        </p:nvPicPr>
        <p:blipFill>
          <a:blip r:embed="rId5">
            <a:alphaModFix/>
          </a:blip>
          <a:stretch>
            <a:fillRect/>
          </a:stretch>
        </p:blipFill>
        <p:spPr>
          <a:xfrm>
            <a:off x="6376725" y="3273570"/>
            <a:ext cx="5815265" cy="3882901"/>
          </a:xfrm>
          <a:prstGeom prst="rect">
            <a:avLst/>
          </a:prstGeom>
          <a:noFill/>
          <a:ln>
            <a:noFill/>
          </a:ln>
        </p:spPr>
      </p:pic>
      <p:pic>
        <p:nvPicPr>
          <p:cNvPr id="193" name="Google Shape;193;g23de80278f4_2_0"/>
          <p:cNvPicPr preferRelativeResize="0"/>
          <p:nvPr/>
        </p:nvPicPr>
        <p:blipFill>
          <a:blip r:embed="rId6">
            <a:alphaModFix/>
          </a:blip>
          <a:stretch>
            <a:fillRect/>
          </a:stretch>
        </p:blipFill>
        <p:spPr>
          <a:xfrm>
            <a:off x="0" y="0"/>
            <a:ext cx="6376726" cy="4251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Ein Bild, das drinnen, Dessert, Gemüse enthält.&#10;&#10;Beschreibung automatisch generiert." id="199" name="Google Shape;199;p4"/>
          <p:cNvPicPr preferRelativeResize="0"/>
          <p:nvPr>
            <p:ph idx="1" type="body"/>
          </p:nvPr>
        </p:nvPicPr>
        <p:blipFill rotWithShape="1">
          <a:blip r:embed="rId3">
            <a:alphaModFix/>
          </a:blip>
          <a:srcRect b="0" l="0" r="0" t="0"/>
          <a:stretch/>
        </p:blipFill>
        <p:spPr>
          <a:xfrm>
            <a:off x="3458188" y="5182"/>
            <a:ext cx="4131205" cy="2753405"/>
          </a:xfrm>
          <a:prstGeom prst="rect">
            <a:avLst/>
          </a:prstGeom>
          <a:noFill/>
          <a:ln>
            <a:noFill/>
          </a:ln>
        </p:spPr>
      </p:pic>
      <p:sp>
        <p:nvSpPr>
          <p:cNvPr id="200" name="Google Shape;200;p4"/>
          <p:cNvSpPr txBox="1"/>
          <p:nvPr>
            <p:ph idx="11" type="ftr"/>
          </p:nvPr>
        </p:nvSpPr>
        <p:spPr>
          <a:xfrm>
            <a:off x="4582565" y="6371568"/>
            <a:ext cx="3006828" cy="40824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grpSp>
        <p:nvGrpSpPr>
          <p:cNvPr id="201" name="Google Shape;201;p4"/>
          <p:cNvGrpSpPr/>
          <p:nvPr/>
        </p:nvGrpSpPr>
        <p:grpSpPr>
          <a:xfrm>
            <a:off x="-36242" y="-13353"/>
            <a:ext cx="3520660" cy="4632827"/>
            <a:chOff x="-25866" y="-13353"/>
            <a:chExt cx="2773615" cy="4109663"/>
          </a:xfrm>
        </p:grpSpPr>
        <p:pic>
          <p:nvPicPr>
            <p:cNvPr descr="Ein Bild, das Rinder-, Säugetier, Metall enthält.&#10;&#10;Beschreibung automatisch generiert." id="202" name="Google Shape;202;p4"/>
            <p:cNvPicPr preferRelativeResize="0"/>
            <p:nvPr/>
          </p:nvPicPr>
          <p:blipFill rotWithShape="1">
            <a:blip r:embed="rId4">
              <a:alphaModFix/>
            </a:blip>
            <a:srcRect b="0" l="0" r="0" t="0"/>
            <a:stretch/>
          </p:blipFill>
          <p:spPr>
            <a:xfrm>
              <a:off x="4549" y="-13353"/>
              <a:ext cx="2743200" cy="4109663"/>
            </a:xfrm>
            <a:prstGeom prst="rect">
              <a:avLst/>
            </a:prstGeom>
            <a:noFill/>
            <a:ln>
              <a:noFill/>
            </a:ln>
          </p:spPr>
        </p:pic>
        <p:sp>
          <p:nvSpPr>
            <p:cNvPr id="203" name="Google Shape;203;p4"/>
            <p:cNvSpPr txBox="1"/>
            <p:nvPr/>
          </p:nvSpPr>
          <p:spPr>
            <a:xfrm>
              <a:off x="-25866" y="5767"/>
              <a:ext cx="2743908" cy="2184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rebuchet MS"/>
                  <a:ea typeface="Trebuchet MS"/>
                  <a:cs typeface="Trebuchet MS"/>
                  <a:sym typeface="Trebuchet MS"/>
                </a:rPr>
                <a:t>Milchkuh in Anbindehaltung ©Havva Zorlu/We Animals Media</a:t>
              </a:r>
              <a:endParaRPr/>
            </a:p>
          </p:txBody>
        </p:sp>
      </p:grpSp>
      <p:grpSp>
        <p:nvGrpSpPr>
          <p:cNvPr id="204" name="Google Shape;204;p4"/>
          <p:cNvGrpSpPr/>
          <p:nvPr/>
        </p:nvGrpSpPr>
        <p:grpSpPr>
          <a:xfrm>
            <a:off x="7378481" y="5182"/>
            <a:ext cx="5540991" cy="4599805"/>
            <a:chOff x="7374340" y="5434"/>
            <a:chExt cx="5540991" cy="4599805"/>
          </a:xfrm>
        </p:grpSpPr>
        <p:pic>
          <p:nvPicPr>
            <p:cNvPr id="205" name="Google Shape;205;p4"/>
            <p:cNvPicPr preferRelativeResize="0"/>
            <p:nvPr/>
          </p:nvPicPr>
          <p:blipFill rotWithShape="1">
            <a:blip r:embed="rId5">
              <a:alphaModFix/>
            </a:blip>
            <a:srcRect b="0" l="0" r="0" t="0"/>
            <a:stretch/>
          </p:blipFill>
          <p:spPr>
            <a:xfrm>
              <a:off x="7374340" y="5434"/>
              <a:ext cx="5540991" cy="2673189"/>
            </a:xfrm>
            <a:prstGeom prst="rect">
              <a:avLst/>
            </a:prstGeom>
            <a:noFill/>
            <a:ln>
              <a:noFill/>
            </a:ln>
          </p:spPr>
        </p:pic>
        <p:pic>
          <p:nvPicPr>
            <p:cNvPr descr="Ein Bild, das Kuh, Säugetier, Schwein, Nagetier enthält.&#10;&#10;Beschreibung automatisch generiert." id="206" name="Google Shape;206;p4"/>
            <p:cNvPicPr preferRelativeResize="0"/>
            <p:nvPr/>
          </p:nvPicPr>
          <p:blipFill rotWithShape="1">
            <a:blip r:embed="rId6">
              <a:alphaModFix/>
            </a:blip>
            <a:srcRect b="0" l="0" r="0" t="0"/>
            <a:stretch/>
          </p:blipFill>
          <p:spPr>
            <a:xfrm>
              <a:off x="8318719" y="2025812"/>
              <a:ext cx="3869140" cy="2579427"/>
            </a:xfrm>
            <a:prstGeom prst="rect">
              <a:avLst/>
            </a:prstGeom>
            <a:noFill/>
            <a:ln>
              <a:noFill/>
            </a:ln>
          </p:spPr>
        </p:pic>
        <p:sp>
          <p:nvSpPr>
            <p:cNvPr id="207" name="Google Shape;207;p4"/>
            <p:cNvSpPr txBox="1"/>
            <p:nvPr/>
          </p:nvSpPr>
          <p:spPr>
            <a:xfrm>
              <a:off x="7630366" y="1788012"/>
              <a:ext cx="4561290"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00">
                  <a:solidFill>
                    <a:schemeClr val="lt1"/>
                  </a:solidFill>
                  <a:latin typeface="Trebuchet MS"/>
                  <a:ea typeface="Trebuchet MS"/>
                  <a:cs typeface="Trebuchet MS"/>
                  <a:sym typeface="Trebuchet MS"/>
                </a:rPr>
                <a:t>Schweinehaltung, Mastschweine &amp; Spaltenboden ©Initiative Tierwohl</a:t>
              </a:r>
              <a:endParaRPr sz="1000">
                <a:solidFill>
                  <a:schemeClr val="lt1"/>
                </a:solidFill>
                <a:latin typeface="Trebuchet MS"/>
                <a:ea typeface="Trebuchet MS"/>
                <a:cs typeface="Trebuchet MS"/>
                <a:sym typeface="Trebuchet MS"/>
              </a:endParaRPr>
            </a:p>
          </p:txBody>
        </p:sp>
      </p:grpSp>
      <p:sp>
        <p:nvSpPr>
          <p:cNvPr id="208" name="Google Shape;208;p4"/>
          <p:cNvSpPr txBox="1"/>
          <p:nvPr/>
        </p:nvSpPr>
        <p:spPr>
          <a:xfrm>
            <a:off x="3499166" y="2243138"/>
            <a:ext cx="3879316"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00">
                <a:solidFill>
                  <a:schemeClr val="lt1"/>
                </a:solidFill>
                <a:latin typeface="Trebuchet MS"/>
                <a:ea typeface="Trebuchet MS"/>
                <a:cs typeface="Trebuchet MS"/>
                <a:sym typeface="Trebuchet MS"/>
              </a:rPr>
              <a:t>kuppierte Ringelschwänze und Hoden von Ferkeln ©Gabriela Penela/We Animals Media</a:t>
            </a:r>
            <a:endParaRPr sz="1800">
              <a:solidFill>
                <a:schemeClr val="lt1"/>
              </a:solidFill>
              <a:latin typeface="Trebuchet MS"/>
              <a:ea typeface="Trebuchet MS"/>
              <a:cs typeface="Trebuchet MS"/>
              <a:sym typeface="Trebuchet MS"/>
            </a:endParaRPr>
          </a:p>
        </p:txBody>
      </p:sp>
      <p:grpSp>
        <p:nvGrpSpPr>
          <p:cNvPr id="209" name="Google Shape;209;p4"/>
          <p:cNvGrpSpPr/>
          <p:nvPr/>
        </p:nvGrpSpPr>
        <p:grpSpPr>
          <a:xfrm>
            <a:off x="3469331" y="2667020"/>
            <a:ext cx="5075103" cy="3387236"/>
            <a:chOff x="3493635" y="2682093"/>
            <a:chExt cx="5075103" cy="3387236"/>
          </a:xfrm>
        </p:grpSpPr>
        <p:pic>
          <p:nvPicPr>
            <p:cNvPr descr="Ein Bild, das mehrere enthält.&#10;&#10;Beschreibung automatisch generiert." id="210" name="Google Shape;210;p4"/>
            <p:cNvPicPr preferRelativeResize="0"/>
            <p:nvPr/>
          </p:nvPicPr>
          <p:blipFill rotWithShape="1">
            <a:blip r:embed="rId7">
              <a:alphaModFix/>
            </a:blip>
            <a:srcRect b="0" l="0" r="0" t="0"/>
            <a:stretch/>
          </p:blipFill>
          <p:spPr>
            <a:xfrm>
              <a:off x="3493635" y="2682093"/>
              <a:ext cx="5075103" cy="3387236"/>
            </a:xfrm>
            <a:prstGeom prst="rect">
              <a:avLst/>
            </a:prstGeom>
            <a:noFill/>
            <a:ln>
              <a:noFill/>
            </a:ln>
          </p:spPr>
        </p:pic>
        <p:sp>
          <p:nvSpPr>
            <p:cNvPr id="211" name="Google Shape;211;p4"/>
            <p:cNvSpPr txBox="1"/>
            <p:nvPr/>
          </p:nvSpPr>
          <p:spPr>
            <a:xfrm>
              <a:off x="3828201" y="5722473"/>
              <a:ext cx="4128891"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00">
                  <a:solidFill>
                    <a:schemeClr val="lt1"/>
                  </a:solidFill>
                  <a:latin typeface="Trebuchet MS"/>
                  <a:ea typeface="Trebuchet MS"/>
                  <a:cs typeface="Trebuchet MS"/>
                  <a:sym typeface="Trebuchet MS"/>
                </a:rPr>
                <a:t>Masthühner in Bodenhaltung ©Milos Bicanski/We Animals Media</a:t>
              </a:r>
              <a:endParaRPr/>
            </a:p>
          </p:txBody>
        </p:sp>
      </p:grpSp>
      <p:grpSp>
        <p:nvGrpSpPr>
          <p:cNvPr id="212" name="Google Shape;212;p4"/>
          <p:cNvGrpSpPr/>
          <p:nvPr/>
        </p:nvGrpSpPr>
        <p:grpSpPr>
          <a:xfrm>
            <a:off x="-36242" y="4584224"/>
            <a:ext cx="4508020" cy="2263870"/>
            <a:chOff x="-29158" y="3853702"/>
            <a:chExt cx="4508020" cy="2263870"/>
          </a:xfrm>
        </p:grpSpPr>
        <p:pic>
          <p:nvPicPr>
            <p:cNvPr descr="Ein Bild, das drinnen, Computer enthält.&#10;&#10;Beschreibung automatisch generiert." id="213" name="Google Shape;213;p4"/>
            <p:cNvPicPr preferRelativeResize="0"/>
            <p:nvPr/>
          </p:nvPicPr>
          <p:blipFill rotWithShape="1">
            <a:blip r:embed="rId8">
              <a:alphaModFix/>
            </a:blip>
            <a:srcRect b="0" l="0" r="0" t="0"/>
            <a:stretch/>
          </p:blipFill>
          <p:spPr>
            <a:xfrm>
              <a:off x="-29158" y="3853702"/>
              <a:ext cx="3909150" cy="2217776"/>
            </a:xfrm>
            <a:prstGeom prst="rect">
              <a:avLst/>
            </a:prstGeom>
            <a:noFill/>
            <a:ln>
              <a:noFill/>
            </a:ln>
          </p:spPr>
        </p:pic>
        <p:sp>
          <p:nvSpPr>
            <p:cNvPr id="214" name="Google Shape;214;p4"/>
            <p:cNvSpPr txBox="1"/>
            <p:nvPr/>
          </p:nvSpPr>
          <p:spPr>
            <a:xfrm>
              <a:off x="591957" y="5871351"/>
              <a:ext cx="388690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Tiertransport ©Andrew Skowron/We Animals Media</a:t>
              </a:r>
              <a:endParaRPr/>
            </a:p>
          </p:txBody>
        </p:sp>
      </p:grpSp>
      <p:grpSp>
        <p:nvGrpSpPr>
          <p:cNvPr id="215" name="Google Shape;215;p4"/>
          <p:cNvGrpSpPr/>
          <p:nvPr/>
        </p:nvGrpSpPr>
        <p:grpSpPr>
          <a:xfrm>
            <a:off x="8544434" y="4383576"/>
            <a:ext cx="3769687" cy="2515642"/>
            <a:chOff x="8467395" y="3559010"/>
            <a:chExt cx="3769687" cy="2515642"/>
          </a:xfrm>
        </p:grpSpPr>
        <p:pic>
          <p:nvPicPr>
            <p:cNvPr descr="Ein Bild, das drinnen, alt, schmutzig enthält.&#10;&#10;Beschreibung automatisch generiert." id="216" name="Google Shape;216;p4"/>
            <p:cNvPicPr preferRelativeResize="0"/>
            <p:nvPr/>
          </p:nvPicPr>
          <p:blipFill rotWithShape="1">
            <a:blip r:embed="rId9">
              <a:alphaModFix/>
            </a:blip>
            <a:srcRect b="0" l="0" r="0" t="0"/>
            <a:stretch/>
          </p:blipFill>
          <p:spPr>
            <a:xfrm>
              <a:off x="8467395" y="3559010"/>
              <a:ext cx="3762260" cy="2508173"/>
            </a:xfrm>
            <a:prstGeom prst="rect">
              <a:avLst/>
            </a:prstGeom>
            <a:noFill/>
            <a:ln>
              <a:noFill/>
            </a:ln>
          </p:spPr>
        </p:pic>
        <p:sp>
          <p:nvSpPr>
            <p:cNvPr id="217" name="Google Shape;217;p4"/>
            <p:cNvSpPr txBox="1"/>
            <p:nvPr/>
          </p:nvSpPr>
          <p:spPr>
            <a:xfrm>
              <a:off x="8497070" y="5674542"/>
              <a:ext cx="374001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Sauenhaltung im Kastenstand (crate) </a:t>
              </a:r>
              <a:endParaRPr sz="1800">
                <a:solidFill>
                  <a:schemeClr val="lt1"/>
                </a:solidFill>
                <a:latin typeface="Trebuchet MS"/>
                <a:ea typeface="Trebuchet MS"/>
                <a:cs typeface="Trebuchet MS"/>
                <a:sym typeface="Trebuchet MS"/>
              </a:endParaRPr>
            </a:p>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©Gabriela Penela/We Animals Media</a:t>
              </a:r>
              <a:endParaRPr sz="1800">
                <a:solidFill>
                  <a:schemeClr val="lt1"/>
                </a:solidFill>
                <a:latin typeface="Trebuchet MS"/>
                <a:ea typeface="Trebuchet MS"/>
                <a:cs typeface="Trebuchet MS"/>
                <a:sym typeface="Trebuchet M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Zahlen, Daten, Fakten</a:t>
            </a:r>
            <a:endParaRPr/>
          </a:p>
        </p:txBody>
      </p:sp>
      <p:sp>
        <p:nvSpPr>
          <p:cNvPr id="224" name="Google Shape;224;p5"/>
          <p:cNvSpPr txBox="1"/>
          <p:nvPr>
            <p:ph idx="1" type="body"/>
          </p:nvPr>
        </p:nvSpPr>
        <p:spPr>
          <a:xfrm>
            <a:off x="677333" y="2160589"/>
            <a:ext cx="9023619" cy="3880773"/>
          </a:xfrm>
          <a:prstGeom prst="rect">
            <a:avLst/>
          </a:prstGeom>
          <a:noFill/>
          <a:ln>
            <a:noFill/>
          </a:ln>
        </p:spPr>
        <p:txBody>
          <a:bodyPr anchorCtr="0" anchor="t" bIns="45700" lIns="0" spcFirstLastPara="1" rIns="0" wrap="square" tIns="45700">
            <a:normAutofit/>
          </a:bodyPr>
          <a:lstStyle/>
          <a:p>
            <a:pPr indent="-342900" lvl="0" marL="342900" rtl="0" algn="l">
              <a:spcBef>
                <a:spcPts val="0"/>
              </a:spcBef>
              <a:spcAft>
                <a:spcPts val="0"/>
              </a:spcAft>
              <a:buSzPts val="1440"/>
              <a:buChar char="-"/>
            </a:pPr>
            <a:r>
              <a:rPr lang="en-US"/>
              <a:t>40% der Kühe leiden unter Lahmheiten (schmerzhafte Erkrankungen der Klauen) </a:t>
            </a:r>
            <a:endParaRPr/>
          </a:p>
          <a:p>
            <a:pPr indent="-342900" lvl="0" marL="342900" rtl="0" algn="l">
              <a:spcBef>
                <a:spcPts val="1000"/>
              </a:spcBef>
              <a:spcAft>
                <a:spcPts val="0"/>
              </a:spcAft>
              <a:buSzPts val="1440"/>
              <a:buChar char="-"/>
            </a:pPr>
            <a:r>
              <a:rPr lang="en-US"/>
              <a:t>54% der Milchkühe haben Euter-Entzündungen </a:t>
            </a:r>
            <a:endParaRPr/>
          </a:p>
          <a:p>
            <a:pPr indent="-342900" lvl="0" marL="342900" rtl="0" algn="l">
              <a:spcBef>
                <a:spcPts val="1000"/>
              </a:spcBef>
              <a:spcAft>
                <a:spcPts val="0"/>
              </a:spcAft>
              <a:buSzPts val="1440"/>
              <a:buChar char="-"/>
            </a:pPr>
            <a:r>
              <a:rPr lang="en-US"/>
              <a:t>97% aller Legehennen haben ein gebrochenes Brustbein </a:t>
            </a:r>
            <a:endParaRPr/>
          </a:p>
          <a:p>
            <a:pPr indent="-342900" lvl="0" marL="342900" rtl="0" algn="l">
              <a:spcBef>
                <a:spcPts val="1000"/>
              </a:spcBef>
              <a:spcAft>
                <a:spcPts val="0"/>
              </a:spcAft>
              <a:buSzPts val="1440"/>
              <a:buChar char="-"/>
            </a:pPr>
            <a:r>
              <a:rPr lang="en-US"/>
              <a:t>40% der Schweine haben entzündete Lungen, Atemwegs-Infektion, Abszesse (Infektion/Eiter) oder Blutvergiftungen </a:t>
            </a:r>
            <a:endParaRPr/>
          </a:p>
          <a:p>
            <a:pPr indent="-342900" lvl="0" marL="342900" rtl="0" algn="l">
              <a:spcBef>
                <a:spcPts val="1000"/>
              </a:spcBef>
              <a:spcAft>
                <a:spcPts val="0"/>
              </a:spcAft>
              <a:buSzPts val="1440"/>
              <a:buChar char="-"/>
            </a:pPr>
            <a:r>
              <a:rPr lang="en-US"/>
              <a:t>wilde Henne legt etwa 20 Eier pro Jahr. Gezüchtete Legehenne produziert etwa 320 Eier pro Jahr (Kalzium-Entzug) </a:t>
            </a:r>
            <a:endParaRPr/>
          </a:p>
          <a:p>
            <a:pPr indent="-342900" lvl="0" marL="342900" rtl="0" algn="l">
              <a:spcBef>
                <a:spcPts val="1000"/>
              </a:spcBef>
              <a:spcAft>
                <a:spcPts val="0"/>
              </a:spcAft>
              <a:buSzPts val="1440"/>
              <a:buChar char="-"/>
            </a:pPr>
            <a:r>
              <a:rPr lang="en-US"/>
              <a:t>Lebenserwartung gezüchteter Milchkühe (3 Jahre melken, im Alter von durchschnittlich 5,4 Jahren schlachten) bei natürlicher Lebenserwartung von 15-20 Jahren </a:t>
            </a:r>
            <a:endParaRPr/>
          </a:p>
        </p:txBody>
      </p:sp>
      <p:sp>
        <p:nvSpPr>
          <p:cNvPr id="225" name="Google Shape;225;p5"/>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6"/>
          <p:cNvSpPr/>
          <p:nvPr/>
        </p:nvSpPr>
        <p:spPr>
          <a:xfrm>
            <a:off x="0" y="0"/>
            <a:ext cx="12192001" cy="63343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2" name="Google Shape;232;p6"/>
          <p:cNvSpPr txBox="1"/>
          <p:nvPr>
            <p:ph type="title"/>
          </p:nvPr>
        </p:nvSpPr>
        <p:spPr>
          <a:xfrm>
            <a:off x="7680105" y="623040"/>
            <a:ext cx="3869637" cy="1462663"/>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en-US" sz="3400"/>
              <a:t>Tiere haben keine Stimme in der Gesellschaft</a:t>
            </a:r>
            <a:endParaRPr/>
          </a:p>
        </p:txBody>
      </p:sp>
      <p:sp>
        <p:nvSpPr>
          <p:cNvPr id="233" name="Google Shape;233;p6"/>
          <p:cNvSpPr txBox="1"/>
          <p:nvPr>
            <p:ph idx="1" type="body"/>
          </p:nvPr>
        </p:nvSpPr>
        <p:spPr>
          <a:xfrm>
            <a:off x="7467194" y="2198914"/>
            <a:ext cx="4201610" cy="3670180"/>
          </a:xfrm>
          <a:prstGeom prst="rect">
            <a:avLst/>
          </a:prstGeom>
          <a:noFill/>
          <a:ln>
            <a:noFill/>
          </a:ln>
        </p:spPr>
        <p:txBody>
          <a:bodyPr anchorCtr="0" anchor="t" bIns="45700" lIns="0" spcFirstLastPara="1" rIns="0" wrap="square" tIns="45700">
            <a:normAutofit fontScale="92500" lnSpcReduction="20000"/>
          </a:bodyPr>
          <a:lstStyle/>
          <a:p>
            <a:pPr indent="0" lvl="0" marL="0" rtl="0" algn="l">
              <a:spcBef>
                <a:spcPts val="0"/>
              </a:spcBef>
              <a:spcAft>
                <a:spcPts val="0"/>
              </a:spcAft>
              <a:buSzPct val="79999"/>
              <a:buNone/>
            </a:pPr>
            <a:r>
              <a:rPr lang="en-US"/>
              <a:t>Großteil der Tierschutzdelikte: Tierquälerei (Verstoß gegen § 17 TierSchG) durch Vernachlässigung aufgrund fehlender medizinischer Versorgung, mangelnder Fütterung, problematischer Haltungsbedingungen, Problemen bei Tiertransporten oder aufgrund von Misshandlungen der Tiere.</a:t>
            </a:r>
            <a:endParaRPr/>
          </a:p>
          <a:p>
            <a:pPr indent="0" lvl="0" marL="0" rtl="0" algn="l">
              <a:spcBef>
                <a:spcPts val="1000"/>
              </a:spcBef>
              <a:spcAft>
                <a:spcPts val="0"/>
              </a:spcAft>
              <a:buSzPct val="79999"/>
              <a:buNone/>
            </a:pPr>
            <a:r>
              <a:rPr lang="en-US"/>
              <a:t>in nur 5% der Fälle Verurteilung von Tierquälerei als Straftat mit Freiheitsstrafe. Meist lediglich Ordnungswidrigkeit mit geringem Bußgeld. Unzureichende Ahndung durch die Staatsanwaltschaften (meistens werden Verfahren eingestellt). </a:t>
            </a:r>
            <a:endParaRPr/>
          </a:p>
        </p:txBody>
      </p:sp>
      <p:sp>
        <p:nvSpPr>
          <p:cNvPr id="234" name="Google Shape;234;p6"/>
          <p:cNvSpPr txBox="1"/>
          <p:nvPr>
            <p:ph idx="11" type="ftr"/>
          </p:nvPr>
        </p:nvSpPr>
        <p:spPr>
          <a:xfrm>
            <a:off x="3451724" y="6489093"/>
            <a:ext cx="5281957" cy="27720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Geht Zukunft nur vegan?! Wie wir Tierschutz, Nachhaltigkeit und Konsum zusammenbringen</a:t>
            </a:r>
            <a:endParaRPr/>
          </a:p>
        </p:txBody>
      </p:sp>
      <p:sp>
        <p:nvSpPr>
          <p:cNvPr id="235" name="Google Shape;235;p6"/>
          <p:cNvSpPr/>
          <p:nvPr/>
        </p:nvSpPr>
        <p:spPr>
          <a:xfrm>
            <a:off x="4465863" y="623178"/>
            <a:ext cx="2447148" cy="172862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descr="Ein Bild, das Katze, Säugetier, Metall, Käfig enthält.&#10;&#10;Beschreibung automatisch generiert." id="236" name="Google Shape;236;p6"/>
          <p:cNvPicPr preferRelativeResize="0"/>
          <p:nvPr/>
        </p:nvPicPr>
        <p:blipFill rotWithShape="1">
          <a:blip r:embed="rId3">
            <a:alphaModFix/>
          </a:blip>
          <a:srcRect b="-4" l="0" r="5501" t="0"/>
          <a:stretch/>
        </p:blipFill>
        <p:spPr>
          <a:xfrm>
            <a:off x="3799114" y="504116"/>
            <a:ext cx="3352022" cy="2478714"/>
          </a:xfrm>
          <a:prstGeom prst="rect">
            <a:avLst/>
          </a:prstGeom>
          <a:noFill/>
          <a:ln>
            <a:noFill/>
          </a:ln>
        </p:spPr>
      </p:pic>
      <p:cxnSp>
        <p:nvCxnSpPr>
          <p:cNvPr id="237" name="Google Shape;237;p6"/>
          <p:cNvCxnSpPr/>
          <p:nvPr/>
        </p:nvCxnSpPr>
        <p:spPr>
          <a:xfrm>
            <a:off x="7685671" y="2085703"/>
            <a:ext cx="3566160" cy="0"/>
          </a:xfrm>
          <a:prstGeom prst="straightConnector1">
            <a:avLst/>
          </a:prstGeom>
          <a:noFill/>
          <a:ln cap="flat" cmpd="sng" w="9525">
            <a:solidFill>
              <a:srgbClr val="7F7F7F">
                <a:alpha val="89803"/>
              </a:srgbClr>
            </a:solidFill>
            <a:prstDash val="solid"/>
            <a:round/>
            <a:headEnd len="sm" w="sm" type="none"/>
            <a:tailEnd len="sm" w="sm" type="none"/>
          </a:ln>
        </p:spPr>
      </p:cxnSp>
      <p:sp>
        <p:nvSpPr>
          <p:cNvPr id="238" name="Google Shape;238;p6"/>
          <p:cNvSpPr/>
          <p:nvPr/>
        </p:nvSpPr>
        <p:spPr>
          <a:xfrm>
            <a:off x="640080" y="3709572"/>
            <a:ext cx="3659927" cy="1973474"/>
          </a:xfrm>
          <a:prstGeom prst="rect">
            <a:avLst/>
          </a:prstGeom>
          <a:solidFill>
            <a:srgbClr val="D3D3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descr="Ein Bild, das Säugetier enthält.&#10;&#10;Beschreibung automatisch generiert." id="239" name="Google Shape;239;p6"/>
          <p:cNvPicPr preferRelativeResize="0"/>
          <p:nvPr/>
        </p:nvPicPr>
        <p:blipFill rotWithShape="1">
          <a:blip r:embed="rId4">
            <a:alphaModFix/>
          </a:blip>
          <a:srcRect b="528" l="34812" r="9312" t="0"/>
          <a:stretch/>
        </p:blipFill>
        <p:spPr>
          <a:xfrm>
            <a:off x="643957" y="500511"/>
            <a:ext cx="3000345" cy="3164631"/>
          </a:xfrm>
          <a:prstGeom prst="rect">
            <a:avLst/>
          </a:prstGeom>
          <a:noFill/>
          <a:ln>
            <a:noFill/>
          </a:ln>
        </p:spPr>
      </p:pic>
      <p:sp>
        <p:nvSpPr>
          <p:cNvPr id="240" name="Google Shape;240;p6"/>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in Bild, das Essen, drinnen, Scheibe, Mahlzeit enthält.&#10;&#10;Beschreibung automatisch generiert." id="242" name="Google Shape;242;p6"/>
          <p:cNvPicPr preferRelativeResize="0"/>
          <p:nvPr/>
        </p:nvPicPr>
        <p:blipFill rotWithShape="1">
          <a:blip r:embed="rId5">
            <a:alphaModFix/>
          </a:blip>
          <a:srcRect b="-1379" l="40529" r="10141" t="12245"/>
          <a:stretch/>
        </p:blipFill>
        <p:spPr>
          <a:xfrm>
            <a:off x="4272264" y="3111585"/>
            <a:ext cx="2884150" cy="2605741"/>
          </a:xfrm>
          <a:prstGeom prst="rect">
            <a:avLst/>
          </a:prstGeom>
          <a:noFill/>
          <a:ln>
            <a:noFill/>
          </a:ln>
        </p:spPr>
      </p:pic>
      <p:pic>
        <p:nvPicPr>
          <p:cNvPr descr="Ein Bild, das drinnen, legend, schlafend, liegend enthält.&#10;&#10;Beschreibung automatisch generiert." id="243" name="Google Shape;243;p6"/>
          <p:cNvPicPr preferRelativeResize="0"/>
          <p:nvPr/>
        </p:nvPicPr>
        <p:blipFill rotWithShape="1">
          <a:blip r:embed="rId6">
            <a:alphaModFix/>
          </a:blip>
          <a:srcRect b="1950" l="6509" r="2921" t="17561"/>
          <a:stretch/>
        </p:blipFill>
        <p:spPr>
          <a:xfrm>
            <a:off x="640700" y="3709572"/>
            <a:ext cx="3314775" cy="1966362"/>
          </a:xfrm>
          <a:prstGeom prst="rect">
            <a:avLst/>
          </a:prstGeom>
          <a:noFill/>
          <a:ln>
            <a:noFill/>
          </a:ln>
        </p:spPr>
      </p:pic>
      <p:sp>
        <p:nvSpPr>
          <p:cNvPr id="244" name="Google Shape;244;p6"/>
          <p:cNvSpPr txBox="1"/>
          <p:nvPr/>
        </p:nvSpPr>
        <p:spPr>
          <a:xfrm>
            <a:off x="648890" y="3268267"/>
            <a:ext cx="303609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Qualzucht &amp; Übergewicht, LIDL-Hühnerfleischskandal 2022 ©Albert Schweitzer Stiftung</a:t>
            </a:r>
            <a:endParaRPr sz="1000">
              <a:solidFill>
                <a:schemeClr val="lt1"/>
              </a:solidFill>
              <a:latin typeface="Trebuchet MS"/>
              <a:ea typeface="Trebuchet MS"/>
              <a:cs typeface="Trebuchet MS"/>
              <a:sym typeface="Trebuchet MS"/>
            </a:endParaRPr>
          </a:p>
        </p:txBody>
      </p:sp>
      <p:sp>
        <p:nvSpPr>
          <p:cNvPr id="245" name="Google Shape;245;p6"/>
          <p:cNvSpPr txBox="1"/>
          <p:nvPr/>
        </p:nvSpPr>
        <p:spPr>
          <a:xfrm>
            <a:off x="636984" y="5423298"/>
            <a:ext cx="330993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Schweinezucht, Sau mit Gebährmuttervorfall 2021 ©ARIWA</a:t>
            </a:r>
            <a:endParaRPr sz="1000">
              <a:solidFill>
                <a:schemeClr val="lt1"/>
              </a:solidFill>
              <a:latin typeface="Trebuchet MS"/>
              <a:ea typeface="Trebuchet MS"/>
              <a:cs typeface="Trebuchet MS"/>
              <a:sym typeface="Trebuchet MS"/>
            </a:endParaRPr>
          </a:p>
        </p:txBody>
      </p:sp>
      <p:sp>
        <p:nvSpPr>
          <p:cNvPr id="246" name="Google Shape;246;p6"/>
          <p:cNvSpPr txBox="1"/>
          <p:nvPr/>
        </p:nvSpPr>
        <p:spPr>
          <a:xfrm>
            <a:off x="3804046" y="2601518"/>
            <a:ext cx="3345654"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00">
                <a:solidFill>
                  <a:schemeClr val="lt1"/>
                </a:solidFill>
                <a:latin typeface="Trebuchet MS"/>
                <a:ea typeface="Trebuchet MS"/>
                <a:cs typeface="Trebuchet MS"/>
                <a:sym typeface="Trebuchet MS"/>
              </a:rPr>
              <a:t>Tierquälerei &amp; Vernachlässigung in Kaninchenzucht in BaWü 2022 ©Dts Tierschutzbüro</a:t>
            </a:r>
            <a:endParaRPr sz="1000">
              <a:solidFill>
                <a:schemeClr val="lt1"/>
              </a:solidFill>
              <a:latin typeface="Trebuchet MS"/>
              <a:ea typeface="Trebuchet MS"/>
              <a:cs typeface="Trebuchet MS"/>
              <a:sym typeface="Trebuchet MS"/>
            </a:endParaRPr>
          </a:p>
        </p:txBody>
      </p:sp>
      <p:sp>
        <p:nvSpPr>
          <p:cNvPr id="247" name="Google Shape;247;p6"/>
          <p:cNvSpPr txBox="1"/>
          <p:nvPr/>
        </p:nvSpPr>
        <p:spPr>
          <a:xfrm>
            <a:off x="4292203" y="3161111"/>
            <a:ext cx="28574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Trebuchet MS"/>
                <a:ea typeface="Trebuchet MS"/>
                <a:cs typeface="Trebuchet MS"/>
                <a:sym typeface="Trebuchet MS"/>
              </a:rPr>
              <a:t>Fehlbetäubung in Schlachthof in SH 2022 ©Soko Tierschutz</a:t>
            </a:r>
            <a:endParaRPr sz="1000">
              <a:solidFill>
                <a:schemeClr val="lt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7"/>
          <p:cNvSpPr/>
          <p:nvPr/>
        </p:nvSpPr>
        <p:spPr>
          <a:xfrm>
            <a:off x="0" y="0"/>
            <a:ext cx="1218631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54" name="Google Shape;254;p7"/>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7"/>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7"/>
          <p:cNvSpPr txBox="1"/>
          <p:nvPr>
            <p:ph type="title"/>
          </p:nvPr>
        </p:nvSpPr>
        <p:spPr>
          <a:xfrm>
            <a:off x="423096" y="2304072"/>
            <a:ext cx="3735502" cy="21038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3600"/>
              <a:buFont typeface="Trebuchet MS"/>
              <a:buNone/>
            </a:pPr>
            <a:r>
              <a:rPr lang="en-US">
                <a:solidFill>
                  <a:schemeClr val="lt1"/>
                </a:solidFill>
              </a:rPr>
              <a:t>Vollzugsdefizit</a:t>
            </a:r>
            <a:br>
              <a:rPr lang="en-US">
                <a:solidFill>
                  <a:schemeClr val="lt1"/>
                </a:solidFill>
              </a:rPr>
            </a:br>
            <a:endParaRPr>
              <a:solidFill>
                <a:schemeClr val="lt1"/>
              </a:solidFill>
            </a:endParaRPr>
          </a:p>
        </p:txBody>
      </p:sp>
      <p:grpSp>
        <p:nvGrpSpPr>
          <p:cNvPr id="257" name="Google Shape;257;p7"/>
          <p:cNvGrpSpPr/>
          <p:nvPr/>
        </p:nvGrpSpPr>
        <p:grpSpPr>
          <a:xfrm>
            <a:off x="4191000" y="1039212"/>
            <a:ext cx="7900146" cy="4955626"/>
            <a:chOff x="4191000" y="1016800"/>
            <a:chExt cx="7900146" cy="4955626"/>
          </a:xfrm>
        </p:grpSpPr>
        <p:pic>
          <p:nvPicPr>
            <p:cNvPr descr="Ein Bild, das Tisch enthält.&#10;&#10;Beschreibung automatisch generiert." id="258" name="Google Shape;258;p7"/>
            <p:cNvPicPr preferRelativeResize="0"/>
            <p:nvPr/>
          </p:nvPicPr>
          <p:blipFill rotWithShape="1">
            <a:blip r:embed="rId3">
              <a:alphaModFix/>
            </a:blip>
            <a:srcRect b="226" l="0" r="-154" t="9524"/>
            <a:stretch/>
          </p:blipFill>
          <p:spPr>
            <a:xfrm>
              <a:off x="4192929" y="1016800"/>
              <a:ext cx="7896272" cy="4836131"/>
            </a:xfrm>
            <a:prstGeom prst="rect">
              <a:avLst/>
            </a:prstGeom>
            <a:noFill/>
            <a:ln>
              <a:noFill/>
            </a:ln>
          </p:spPr>
        </p:pic>
        <p:sp>
          <p:nvSpPr>
            <p:cNvPr id="259" name="Google Shape;259;p7"/>
            <p:cNvSpPr txBox="1"/>
            <p:nvPr/>
          </p:nvSpPr>
          <p:spPr>
            <a:xfrm>
              <a:off x="4191000" y="5726205"/>
              <a:ext cx="790014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Trebuchet MS"/>
                  <a:ea typeface="Trebuchet MS"/>
                  <a:cs typeface="Trebuchet MS"/>
                  <a:sym typeface="Trebuchet MS"/>
                </a:rPr>
                <a:t>Nutztierkontrollen nach Entscheidung 2006/778/EG – Durchschnittliches Kontrollintervall je Betrieb in Jahren (Drucksache 19/3195)</a:t>
              </a:r>
              <a:endParaRPr sz="1000">
                <a:solidFill>
                  <a:schemeClr val="dk1"/>
                </a:solidFill>
                <a:latin typeface="Trebuchet MS"/>
                <a:ea typeface="Trebuchet MS"/>
                <a:cs typeface="Trebuchet MS"/>
                <a:sym typeface="Trebuchet MS"/>
              </a:endParaRPr>
            </a:p>
          </p:txBody>
        </p:sp>
      </p:grpSp>
      <p:sp>
        <p:nvSpPr>
          <p:cNvPr id="260" name="Google Shape;260;p7"/>
          <p:cNvSpPr txBox="1"/>
          <p:nvPr/>
        </p:nvSpPr>
        <p:spPr>
          <a:xfrm>
            <a:off x="4190104" y="309015"/>
            <a:ext cx="7581900" cy="733581"/>
          </a:xfrm>
          <a:prstGeom prst="rect">
            <a:avLst/>
          </a:prstGeom>
          <a:noFill/>
          <a:ln>
            <a:noFill/>
          </a:ln>
        </p:spPr>
        <p:txBody>
          <a:bodyPr anchorCtr="0" anchor="b" bIns="45700" lIns="91425" spcFirstLastPara="1" rIns="91425" wrap="square" tIns="45700">
            <a:normAutofit fontScale="77500" lnSpcReduction="20000"/>
          </a:bodyPr>
          <a:lstStyle/>
          <a:p>
            <a:pPr indent="0" lvl="0" marL="0" marR="0" rtl="0" algn="l">
              <a:lnSpc>
                <a:spcPct val="85000"/>
              </a:lnSpc>
              <a:spcBef>
                <a:spcPts val="0"/>
              </a:spcBef>
              <a:spcAft>
                <a:spcPts val="0"/>
              </a:spcAft>
              <a:buClr>
                <a:srgbClr val="3F3F3F"/>
              </a:buClr>
              <a:buSzPct val="100000"/>
              <a:buFont typeface="Trebuchet MS"/>
              <a:buNone/>
            </a:pPr>
            <a:r>
              <a:rPr lang="en-US" sz="4800">
                <a:solidFill>
                  <a:srgbClr val="3F3F3F"/>
                </a:solidFill>
                <a:latin typeface="Trebuchet MS"/>
                <a:ea typeface="Trebuchet MS"/>
                <a:cs typeface="Trebuchet MS"/>
                <a:sym typeface="Trebuchet MS"/>
              </a:rPr>
              <a:t>Tierschutz-Kontrollen der Länder</a:t>
            </a:r>
            <a:endParaRPr sz="4800">
              <a:solidFill>
                <a:srgbClr val="3F3F3F"/>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8"/>
          <p:cNvSpPr/>
          <p:nvPr/>
        </p:nvSpPr>
        <p:spPr>
          <a:xfrm>
            <a:off x="0" y="0"/>
            <a:ext cx="1218631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67" name="Google Shape;267;p8"/>
          <p:cNvSpPr/>
          <p:nvPr/>
        </p:nvSpPr>
        <p:spPr>
          <a:xfrm>
            <a:off x="16" y="0"/>
            <a:ext cx="4590273"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8"/>
          <p:cNvSpPr txBox="1"/>
          <p:nvPr>
            <p:ph type="title"/>
          </p:nvPr>
        </p:nvSpPr>
        <p:spPr>
          <a:xfrm>
            <a:off x="423096" y="2304072"/>
            <a:ext cx="3735502" cy="21038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3600"/>
              <a:buFont typeface="Trebuchet MS"/>
              <a:buNone/>
            </a:pPr>
            <a:r>
              <a:rPr lang="en-US">
                <a:solidFill>
                  <a:schemeClr val="lt1"/>
                </a:solidFill>
              </a:rPr>
              <a:t>Tierschutz = Umweltschutz </a:t>
            </a:r>
            <a:br>
              <a:rPr lang="en-US">
                <a:solidFill>
                  <a:schemeClr val="lt1"/>
                </a:solidFill>
              </a:rPr>
            </a:br>
            <a:endParaRPr>
              <a:solidFill>
                <a:schemeClr val="lt1"/>
              </a:solidFill>
            </a:endParaRPr>
          </a:p>
        </p:txBody>
      </p:sp>
      <p:sp>
        <p:nvSpPr>
          <p:cNvPr id="269" name="Google Shape;269;p8"/>
          <p:cNvSpPr/>
          <p:nvPr/>
        </p:nvSpPr>
        <p:spPr>
          <a:xfrm>
            <a:off x="4590679"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8"/>
          <p:cNvSpPr/>
          <p:nvPr/>
        </p:nvSpPr>
        <p:spPr>
          <a:xfrm>
            <a:off x="8576279" y="0"/>
            <a:ext cx="3610035" cy="335594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71" name="Google Shape;271;p8"/>
          <p:cNvSpPr/>
          <p:nvPr/>
        </p:nvSpPr>
        <p:spPr>
          <a:xfrm>
            <a:off x="5471710" y="-293783"/>
            <a:ext cx="7821975" cy="6830457"/>
          </a:xfrm>
          <a:prstGeom prst="rect">
            <a:avLst/>
          </a:prstGeom>
          <a:solidFill>
            <a:schemeClr val="lt1"/>
          </a:solidFill>
          <a:ln cap="rnd"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272" name="Google Shape;272;p8"/>
          <p:cNvPicPr preferRelativeResize="0"/>
          <p:nvPr/>
        </p:nvPicPr>
        <p:blipFill rotWithShape="1">
          <a:blip r:embed="rId3">
            <a:alphaModFix/>
          </a:blip>
          <a:srcRect b="-237" l="28" r="141" t="2364"/>
          <a:stretch/>
        </p:blipFill>
        <p:spPr>
          <a:xfrm>
            <a:off x="4655344" y="858707"/>
            <a:ext cx="8789210" cy="5140403"/>
          </a:xfrm>
          <a:prstGeom prst="rect">
            <a:avLst/>
          </a:prstGeom>
          <a:noFill/>
          <a:ln>
            <a:noFill/>
          </a:ln>
        </p:spPr>
      </p:pic>
      <p:sp>
        <p:nvSpPr>
          <p:cNvPr id="273" name="Google Shape;273;p8"/>
          <p:cNvSpPr/>
          <p:nvPr/>
        </p:nvSpPr>
        <p:spPr>
          <a:xfrm>
            <a:off x="6692747" y="5673686"/>
            <a:ext cx="6857999" cy="716096"/>
          </a:xfrm>
          <a:prstGeom prst="rect">
            <a:avLst/>
          </a:prstGeom>
          <a:solidFill>
            <a:schemeClr val="lt1"/>
          </a:solidFill>
          <a:ln cap="rnd"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te">
  <a:themeElements>
    <a:clrScheme name="Facette">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2022-10-24T06:55:25Z</dcterms:created>
  <dc:creator>Janina Jakob</dc:creator>
</cp:coreProperties>
</file>